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2"/>
  </p:notesMasterIdLst>
  <p:sldIdLst>
    <p:sldId id="268" r:id="rId2"/>
    <p:sldId id="257" r:id="rId3"/>
    <p:sldId id="258" r:id="rId4"/>
    <p:sldId id="262" r:id="rId5"/>
    <p:sldId id="259" r:id="rId6"/>
    <p:sldId id="265" r:id="rId7"/>
    <p:sldId id="264" r:id="rId8"/>
    <p:sldId id="263" r:id="rId9"/>
    <p:sldId id="267"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90AFE7-318F-4BE0-8941-528EDD5C96EE}" type="datetimeFigureOut">
              <a:rPr lang="en-US" smtClean="0"/>
              <a:t>4/3/2017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77F807-F7EB-4F26-BA8A-F6073EC32CA9}" type="slidenum">
              <a:rPr lang="en-US" smtClean="0"/>
              <a:t>‹#›</a:t>
            </a:fld>
            <a:endParaRPr lang="en-US"/>
          </a:p>
        </p:txBody>
      </p:sp>
    </p:spTree>
    <p:extLst>
      <p:ext uri="{BB962C8B-B14F-4D97-AF65-F5344CB8AC3E}">
        <p14:creationId xmlns:p14="http://schemas.microsoft.com/office/powerpoint/2010/main" val="3083618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7F807-F7EB-4F26-BA8A-F6073EC32CA9}" type="slidenum">
              <a:rPr lang="en-US" smtClean="0"/>
              <a:t>8</a:t>
            </a:fld>
            <a:endParaRPr lang="en-US"/>
          </a:p>
        </p:txBody>
      </p:sp>
    </p:spTree>
    <p:extLst>
      <p:ext uri="{BB962C8B-B14F-4D97-AF65-F5344CB8AC3E}">
        <p14:creationId xmlns:p14="http://schemas.microsoft.com/office/powerpoint/2010/main" val="389729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7F807-F7EB-4F26-BA8A-F6073EC32CA9}" type="slidenum">
              <a:rPr lang="en-US" smtClean="0"/>
              <a:t>9</a:t>
            </a:fld>
            <a:endParaRPr lang="en-US"/>
          </a:p>
        </p:txBody>
      </p:sp>
    </p:spTree>
    <p:extLst>
      <p:ext uri="{BB962C8B-B14F-4D97-AF65-F5344CB8AC3E}">
        <p14:creationId xmlns:p14="http://schemas.microsoft.com/office/powerpoint/2010/main" val="322418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April 3,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April 3,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April 3,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April 3,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April 3, 2017</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April 3,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April 3,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April 3,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April 3,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April 3,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April 3,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April 3,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wl.english.purdue.edu/ow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I0ja06B5kf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I0ja06B5kf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announcements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First class: DBs will be graded later this week.</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Please email any questions you might have to CB this week before our workshop day.</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Everyone: Sign ups for conferences will go up on ELMS this week. Make sure to save some time to talk with CB and I if you are unclear on anything in the inquiry assignment!</a:t>
            </a:r>
          </a:p>
        </p:txBody>
      </p:sp>
    </p:spTree>
    <p:extLst>
      <p:ext uri="{BB962C8B-B14F-4D97-AF65-F5344CB8AC3E}">
        <p14:creationId xmlns:p14="http://schemas.microsoft.com/office/powerpoint/2010/main" val="1152511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a:t>
            </a:r>
          </a:p>
        </p:txBody>
      </p:sp>
      <p:sp>
        <p:nvSpPr>
          <p:cNvPr id="3" name="Content Placeholder 2"/>
          <p:cNvSpPr>
            <a:spLocks noGrp="1"/>
          </p:cNvSpPr>
          <p:nvPr>
            <p:ph idx="1"/>
          </p:nvPr>
        </p:nvSpPr>
        <p:spPr/>
        <p:txBody>
          <a:bodyPr/>
          <a:lstStyle/>
          <a:p>
            <a:r>
              <a:rPr lang="en-US" dirty="0"/>
              <a:t>Get into groups of three or four and take a look at the pages you brought in today. Find a sentence in each of your papers that weave sources into your argument. Discuss your choices.</a:t>
            </a:r>
          </a:p>
          <a:p>
            <a:pPr marL="342900" indent="-342900">
              <a:buFont typeface="Arial" panose="020B0604020202020204" pitchFamily="34" charset="0"/>
              <a:buChar char="•"/>
            </a:pPr>
            <a:r>
              <a:rPr lang="en-US" dirty="0"/>
              <a:t>Did you quote, paraphrase, or summarize?</a:t>
            </a:r>
          </a:p>
          <a:p>
            <a:pPr marL="342900" indent="-342900">
              <a:buFont typeface="Arial" panose="020B0604020202020204" pitchFamily="34" charset="0"/>
              <a:buChar char="•"/>
            </a:pPr>
            <a:r>
              <a:rPr lang="en-US" dirty="0"/>
              <a:t>Does your choice support the argument in the best way possible? Could your paper benefit from another option?</a:t>
            </a:r>
          </a:p>
          <a:p>
            <a:pPr marL="342900" indent="-342900">
              <a:buFont typeface="Arial" panose="020B0604020202020204" pitchFamily="34" charset="0"/>
              <a:buChar char="•"/>
            </a:pPr>
            <a:r>
              <a:rPr lang="en-US" dirty="0"/>
              <a:t>Check your citations. Are they accurate?</a:t>
            </a:r>
          </a:p>
          <a:p>
            <a:pPr marL="342900" indent="-342900">
              <a:buFont typeface="Arial" panose="020B0604020202020204" pitchFamily="34" charset="0"/>
              <a:buChar char="•"/>
            </a:pPr>
            <a:r>
              <a:rPr lang="en-US" dirty="0"/>
              <a:t>Look at the sentences after your cited material. Do you analyze the quote or did you use a quote in place of an analysis? How could you fix that problem in </a:t>
            </a:r>
            <a:r>
              <a:rPr lang="en-US"/>
              <a:t>your draft?</a:t>
            </a:r>
            <a:endParaRPr lang="en-US" dirty="0"/>
          </a:p>
        </p:txBody>
      </p:sp>
    </p:spTree>
    <p:extLst>
      <p:ext uri="{BB962C8B-B14F-4D97-AF65-F5344CB8AC3E}">
        <p14:creationId xmlns:p14="http://schemas.microsoft.com/office/powerpoint/2010/main" val="102047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use of Quotations</a:t>
            </a:r>
          </a:p>
        </p:txBody>
      </p:sp>
      <p:sp>
        <p:nvSpPr>
          <p:cNvPr id="3" name="Content Placeholder 2"/>
          <p:cNvSpPr>
            <a:spLocks noGrp="1"/>
          </p:cNvSpPr>
          <p:nvPr>
            <p:ph idx="1"/>
          </p:nvPr>
        </p:nvSpPr>
        <p:spPr>
          <a:xfrm>
            <a:off x="457200" y="1524318"/>
            <a:ext cx="7620000" cy="4601845"/>
          </a:xfrm>
        </p:spPr>
        <p:txBody>
          <a:bodyPr>
            <a:normAutofit fontScale="85000" lnSpcReduction="20000"/>
          </a:bodyPr>
          <a:lstStyle/>
          <a:p>
            <a:pPr marL="342900" indent="-342900">
              <a:buFont typeface="Arial"/>
              <a:buChar char="•"/>
            </a:pPr>
            <a:r>
              <a:rPr lang="en-US" dirty="0"/>
              <a:t>Plagiarism</a:t>
            </a:r>
          </a:p>
          <a:p>
            <a:pPr marL="800100" lvl="1" indent="-342900">
              <a:buFont typeface="Arial"/>
              <a:buChar char="•"/>
            </a:pPr>
            <a:r>
              <a:rPr lang="en-US" dirty="0"/>
              <a:t>What is it?</a:t>
            </a:r>
          </a:p>
          <a:p>
            <a:pPr marL="800100" lvl="1" indent="-342900">
              <a:buFont typeface="Arial"/>
              <a:buChar char="•"/>
            </a:pPr>
            <a:r>
              <a:rPr lang="en-US" dirty="0"/>
              <a:t>Considered a violation of the ethics of academic writing</a:t>
            </a:r>
          </a:p>
          <a:p>
            <a:pPr marL="342900" indent="-342900">
              <a:buFont typeface="Arial"/>
              <a:buChar char="•"/>
            </a:pPr>
            <a:r>
              <a:rPr lang="en-US" dirty="0"/>
              <a:t>When to use citations in academic writing</a:t>
            </a:r>
          </a:p>
          <a:p>
            <a:pPr marL="800100" lvl="1" indent="-342900">
              <a:buFont typeface="Arial"/>
              <a:buChar char="•"/>
            </a:pPr>
            <a:r>
              <a:rPr lang="en-US" dirty="0"/>
              <a:t>There are three ways of using your source</a:t>
            </a:r>
          </a:p>
          <a:p>
            <a:pPr marL="1485900" lvl="2" indent="-342900">
              <a:buFont typeface="Arial"/>
              <a:buChar char="•"/>
            </a:pPr>
            <a:r>
              <a:rPr lang="en-US" dirty="0"/>
              <a:t>Quoting</a:t>
            </a:r>
          </a:p>
          <a:p>
            <a:pPr marL="1485900" lvl="2" indent="-342900">
              <a:buFont typeface="Arial"/>
              <a:buChar char="•"/>
            </a:pPr>
            <a:r>
              <a:rPr lang="en-US" dirty="0"/>
              <a:t>Paraphrasing</a:t>
            </a:r>
          </a:p>
          <a:p>
            <a:pPr marL="1943100" lvl="3" indent="-342900">
              <a:buFont typeface="Arial"/>
              <a:buChar char="•"/>
            </a:pPr>
            <a:r>
              <a:rPr lang="en-US" dirty="0"/>
              <a:t>Condensing a small section of material</a:t>
            </a:r>
          </a:p>
          <a:p>
            <a:pPr marL="1485900" lvl="2" indent="-342900">
              <a:buFont typeface="Arial"/>
              <a:buChar char="•"/>
            </a:pPr>
            <a:r>
              <a:rPr lang="en-US" dirty="0"/>
              <a:t>Summarizing </a:t>
            </a:r>
          </a:p>
          <a:p>
            <a:pPr marL="1943100" lvl="3" indent="-342900">
              <a:buFont typeface="Arial"/>
              <a:buChar char="•"/>
            </a:pPr>
            <a:r>
              <a:rPr lang="en-US" dirty="0"/>
              <a:t>Rewriting main points into your own words</a:t>
            </a:r>
          </a:p>
          <a:p>
            <a:pPr marL="1485900" lvl="2" indent="-342900">
              <a:buFont typeface="Arial"/>
              <a:buChar char="•"/>
            </a:pPr>
            <a:r>
              <a:rPr lang="en-US" dirty="0"/>
              <a:t>Summarize a book, paraphrase a chapter intro</a:t>
            </a:r>
          </a:p>
          <a:p>
            <a:pPr marL="342900" indent="-342900">
              <a:buFont typeface="Arial"/>
              <a:buChar char="•"/>
            </a:pPr>
            <a:r>
              <a:rPr lang="en-US" dirty="0"/>
              <a:t>Common Knowledge</a:t>
            </a:r>
          </a:p>
          <a:p>
            <a:pPr marL="800100" lvl="1" indent="-342900">
              <a:buFont typeface="Arial"/>
              <a:buChar char="•"/>
            </a:pPr>
            <a:r>
              <a:rPr lang="en-US" dirty="0"/>
              <a:t>If it is available in a dictionary</a:t>
            </a:r>
          </a:p>
          <a:p>
            <a:pPr marL="800100" lvl="1" indent="-342900">
              <a:buFont typeface="Arial"/>
              <a:buChar char="•"/>
            </a:pPr>
            <a:r>
              <a:rPr lang="en-US" dirty="0"/>
              <a:t>If it is available in numerous locations</a:t>
            </a:r>
          </a:p>
          <a:p>
            <a:pPr marL="800100" lvl="1" indent="-342900">
              <a:buFont typeface="Arial"/>
              <a:buChar char="•"/>
            </a:pPr>
            <a:r>
              <a:rPr lang="en-US" dirty="0"/>
              <a:t>Example: </a:t>
            </a:r>
            <a:r>
              <a:rPr lang="en-US" dirty="0">
                <a:solidFill>
                  <a:srgbClr val="FF0000"/>
                </a:solidFill>
              </a:rPr>
              <a:t>Mitochondria is the powerhouse of the cell.</a:t>
            </a:r>
            <a:endParaRPr lang="en-US" dirty="0"/>
          </a:p>
          <a:p>
            <a:pPr marL="800100" lvl="1" indent="-342900">
              <a:buFont typeface="Arial"/>
              <a:buChar char="•"/>
            </a:pPr>
            <a:r>
              <a:rPr lang="en-US" b="1" i="1" dirty="0"/>
              <a:t>ANYTHING NOT COMMON KNOWLEDGE MUST BE CITED</a:t>
            </a:r>
          </a:p>
        </p:txBody>
      </p:sp>
    </p:spTree>
    <p:extLst>
      <p:ext uri="{BB962C8B-B14F-4D97-AF65-F5344CB8AC3E}">
        <p14:creationId xmlns:p14="http://schemas.microsoft.com/office/powerpoint/2010/main" val="116997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using quotations</a:t>
            </a:r>
          </a:p>
        </p:txBody>
      </p:sp>
      <p:sp>
        <p:nvSpPr>
          <p:cNvPr id="3" name="Content Placeholder 2"/>
          <p:cNvSpPr>
            <a:spLocks noGrp="1"/>
          </p:cNvSpPr>
          <p:nvPr>
            <p:ph idx="1"/>
          </p:nvPr>
        </p:nvSpPr>
        <p:spPr/>
        <p:txBody>
          <a:bodyPr>
            <a:normAutofit fontScale="92500" lnSpcReduction="20000"/>
          </a:bodyPr>
          <a:lstStyle/>
          <a:p>
            <a:pPr marL="342900" indent="-342900">
              <a:buFont typeface="Arial"/>
              <a:buChar char="•"/>
            </a:pPr>
            <a:r>
              <a:rPr lang="en-US" dirty="0"/>
              <a:t>Direct quotations</a:t>
            </a:r>
          </a:p>
          <a:p>
            <a:pPr marL="800100" lvl="1" indent="-342900">
              <a:buFont typeface="Arial"/>
              <a:buChar char="•"/>
            </a:pPr>
            <a:r>
              <a:rPr lang="en-US" dirty="0"/>
              <a:t>Keep the author’s name in the same sentence as your quote</a:t>
            </a:r>
          </a:p>
          <a:p>
            <a:pPr marL="800100" lvl="1" indent="-342900">
              <a:buFont typeface="Arial"/>
              <a:buChar char="•"/>
            </a:pPr>
            <a:r>
              <a:rPr lang="en-US" dirty="0"/>
              <a:t>Keep it short (ellipses and brackets)</a:t>
            </a:r>
          </a:p>
          <a:p>
            <a:pPr marL="800100" lvl="1" indent="-342900">
              <a:buFont typeface="Arial"/>
              <a:buChar char="•"/>
            </a:pPr>
            <a:r>
              <a:rPr lang="en-US" dirty="0"/>
              <a:t>Try to keep direct quotes to a minimum: we want to hear your voice! Only use direct quotes if you couldn’t say it any better yourself.</a:t>
            </a:r>
          </a:p>
          <a:p>
            <a:pPr marL="342900" indent="-342900">
              <a:buFont typeface="Arial"/>
              <a:buChar char="•"/>
            </a:pPr>
            <a:r>
              <a:rPr lang="en-US" dirty="0"/>
              <a:t>Paraphrasing/summarizing</a:t>
            </a:r>
          </a:p>
          <a:p>
            <a:pPr marL="800100" lvl="1" indent="-342900">
              <a:buFont typeface="Arial"/>
              <a:buChar char="•"/>
            </a:pPr>
            <a:r>
              <a:rPr lang="en-US" dirty="0"/>
              <a:t>Try writing it from memory without looking at the source</a:t>
            </a:r>
          </a:p>
          <a:p>
            <a:pPr marL="800100" lvl="1" indent="-342900">
              <a:buFont typeface="Arial"/>
              <a:buChar char="•"/>
            </a:pPr>
            <a:r>
              <a:rPr lang="en-US" dirty="0"/>
              <a:t>You must quote any exact phrases that you use from the source</a:t>
            </a:r>
          </a:p>
          <a:p>
            <a:pPr marL="342900" indent="-342900">
              <a:buFont typeface="Arial"/>
              <a:buChar char="•"/>
            </a:pPr>
            <a:r>
              <a:rPr lang="en-US" dirty="0"/>
              <a:t>You cannot use phrases from previous work that you have written without quoting it*</a:t>
            </a:r>
          </a:p>
          <a:p>
            <a:pPr marL="342900" indent="-342900">
              <a:buFont typeface="Arial"/>
              <a:buChar char="•"/>
            </a:pPr>
            <a:r>
              <a:rPr lang="en-US" dirty="0" err="1"/>
              <a:t>Easybib’s</a:t>
            </a:r>
            <a:r>
              <a:rPr lang="en-US" dirty="0"/>
              <a:t> MLA 8 update</a:t>
            </a:r>
          </a:p>
          <a:p>
            <a:pPr marL="342900" indent="-342900">
              <a:buFont typeface="Arial"/>
              <a:buChar char="•"/>
            </a:pPr>
            <a:r>
              <a:rPr lang="en-US" dirty="0">
                <a:hlinkClick r:id="rId2"/>
              </a:rPr>
              <a:t>https://owl.english.purdue.edu/owl/</a:t>
            </a:r>
            <a:endParaRPr lang="en-US" dirty="0"/>
          </a:p>
        </p:txBody>
      </p:sp>
      <p:sp>
        <p:nvSpPr>
          <p:cNvPr id="4" name="TextBox 3"/>
          <p:cNvSpPr txBox="1"/>
          <p:nvPr/>
        </p:nvSpPr>
        <p:spPr>
          <a:xfrm>
            <a:off x="5125157" y="6246723"/>
            <a:ext cx="4318000" cy="523220"/>
          </a:xfrm>
          <a:prstGeom prst="rect">
            <a:avLst/>
          </a:prstGeom>
          <a:noFill/>
        </p:spPr>
        <p:txBody>
          <a:bodyPr wrap="square" rtlCol="0">
            <a:spAutoFit/>
          </a:bodyPr>
          <a:lstStyle/>
          <a:p>
            <a:r>
              <a:rPr lang="en-US" sz="1400" dirty="0"/>
              <a:t>*CB will allow this for this paper, but it is not commonly accepted in other classes/settings!</a:t>
            </a:r>
          </a:p>
        </p:txBody>
      </p:sp>
    </p:spTree>
    <p:extLst>
      <p:ext uri="{BB962C8B-B14F-4D97-AF65-F5344CB8AC3E}">
        <p14:creationId xmlns:p14="http://schemas.microsoft.com/office/powerpoint/2010/main" val="251350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Weaving Source Materials </a:t>
            </a:r>
          </a:p>
        </p:txBody>
      </p:sp>
      <p:sp>
        <p:nvSpPr>
          <p:cNvPr id="3" name="Content Placeholder 2"/>
          <p:cNvSpPr>
            <a:spLocks noGrp="1"/>
          </p:cNvSpPr>
          <p:nvPr>
            <p:ph idx="1"/>
          </p:nvPr>
        </p:nvSpPr>
        <p:spPr/>
        <p:txBody>
          <a:bodyPr>
            <a:normAutofit/>
          </a:bodyPr>
          <a:lstStyle/>
          <a:p>
            <a:pPr marL="342900" indent="-342900">
              <a:buFont typeface="Arial"/>
              <a:buChar char="•"/>
            </a:pPr>
            <a:r>
              <a:rPr lang="en-US" dirty="0"/>
              <a:t>Do not quote an entire sentence. </a:t>
            </a:r>
          </a:p>
          <a:p>
            <a:pPr marL="342900" indent="-342900">
              <a:buFont typeface="Arial"/>
              <a:buChar char="•"/>
            </a:pPr>
            <a:r>
              <a:rPr lang="en-US" dirty="0"/>
              <a:t>Do not quote something without analyzing it. </a:t>
            </a:r>
          </a:p>
          <a:p>
            <a:pPr marL="800100" lvl="1" indent="-342900">
              <a:buFont typeface="Arial"/>
              <a:buChar char="•"/>
            </a:pPr>
            <a:r>
              <a:rPr lang="en-US" dirty="0"/>
              <a:t>Since you are writing a paper that should be bringing your unique thoughts to the subject that you are discussing, you need to give</a:t>
            </a:r>
            <a:r>
              <a:rPr lang="en-US" b="1" dirty="0"/>
              <a:t> your </a:t>
            </a:r>
            <a:r>
              <a:rPr lang="en-US" dirty="0"/>
              <a:t>thoughts on the quotation that you are using and it should be used to support your argument. </a:t>
            </a:r>
          </a:p>
          <a:p>
            <a:pPr marL="800100" lvl="1" indent="-342900">
              <a:buFont typeface="Arial"/>
              <a:buChar char="•"/>
            </a:pPr>
            <a:r>
              <a:rPr lang="en-US" dirty="0"/>
              <a:t>A quote </a:t>
            </a:r>
            <a:r>
              <a:rPr lang="en-US" b="1" i="1" dirty="0"/>
              <a:t>cannot</a:t>
            </a:r>
            <a:r>
              <a:rPr lang="en-US" dirty="0"/>
              <a:t> be the argument in entirety or the summation of the argument.</a:t>
            </a:r>
          </a:p>
          <a:p>
            <a:pPr lvl="1" indent="0">
              <a:buNone/>
            </a:pPr>
            <a:endParaRPr lang="en-US" dirty="0"/>
          </a:p>
          <a:p>
            <a:pPr lvl="1" indent="0">
              <a:buNone/>
            </a:pPr>
            <a:endParaRPr lang="en-US" dirty="0"/>
          </a:p>
          <a:p>
            <a:pPr lvl="1" indent="0">
              <a:buNone/>
            </a:pPr>
            <a:r>
              <a:rPr lang="en-US" b="1" dirty="0"/>
              <a:t>If read aloud the paragraph should sound fluid and should have a consistent tone and a singular voice. </a:t>
            </a:r>
          </a:p>
          <a:p>
            <a:pPr marL="342900" indent="-342900">
              <a:buFont typeface="Arial"/>
              <a:buChar char="•"/>
            </a:pPr>
            <a:endParaRPr lang="en-US" dirty="0"/>
          </a:p>
          <a:p>
            <a:pPr lvl="1" indent="0">
              <a:buNone/>
            </a:pPr>
            <a:endParaRPr lang="en-US" dirty="0"/>
          </a:p>
        </p:txBody>
      </p:sp>
    </p:spTree>
    <p:extLst>
      <p:ext uri="{BB962C8B-B14F-4D97-AF65-F5344CB8AC3E}">
        <p14:creationId xmlns:p14="http://schemas.microsoft.com/office/powerpoint/2010/main" val="23883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394073" cy="799713"/>
          </a:xfrm>
        </p:spPr>
        <p:txBody>
          <a:bodyPr/>
          <a:lstStyle/>
          <a:p>
            <a:r>
              <a:rPr lang="en-US" dirty="0"/>
              <a:t>Weaving source materials</a:t>
            </a:r>
          </a:p>
        </p:txBody>
      </p:sp>
      <p:sp>
        <p:nvSpPr>
          <p:cNvPr id="3" name="Content Placeholder 2"/>
          <p:cNvSpPr>
            <a:spLocks noGrp="1"/>
          </p:cNvSpPr>
          <p:nvPr>
            <p:ph idx="1"/>
          </p:nvPr>
        </p:nvSpPr>
        <p:spPr>
          <a:xfrm>
            <a:off x="3139924" y="1242716"/>
            <a:ext cx="5435600" cy="3780032"/>
          </a:xfrm>
        </p:spPr>
        <p:txBody>
          <a:bodyPr>
            <a:normAutofit/>
          </a:bodyPr>
          <a:lstStyle/>
          <a:p>
            <a:pPr algn="ctr">
              <a:lnSpc>
                <a:spcPct val="200000"/>
              </a:lnSpc>
            </a:pPr>
            <a:r>
              <a:rPr lang="en-US" dirty="0"/>
              <a:t>According to Professor X, rogue antihero </a:t>
            </a:r>
            <a:r>
              <a:rPr lang="en-US" dirty="0" err="1"/>
              <a:t>Deadpool</a:t>
            </a:r>
            <a:r>
              <a:rPr lang="en-US" dirty="0"/>
              <a:t> has developed a crime-fighting tactic that tests the limits of the ability to solve dangerous crimes while also “mucking everything up” for the rest of the super heroes (X-Men Chronicles 237).</a:t>
            </a:r>
          </a:p>
        </p:txBody>
      </p:sp>
      <p:grpSp>
        <p:nvGrpSpPr>
          <p:cNvPr id="4" name="Group 3"/>
          <p:cNvGrpSpPr/>
          <p:nvPr/>
        </p:nvGrpSpPr>
        <p:grpSpPr>
          <a:xfrm>
            <a:off x="3957274" y="915986"/>
            <a:ext cx="2728686" cy="584359"/>
            <a:chOff x="2170496" y="1377105"/>
            <a:chExt cx="2728686" cy="584359"/>
          </a:xfrm>
        </p:grpSpPr>
        <p:cxnSp>
          <p:nvCxnSpPr>
            <p:cNvPr id="5" name="Straight Arrow Connector 4"/>
            <p:cNvCxnSpPr>
              <a:cxnSpLocks/>
            </p:cNvCxnSpPr>
            <p:nvPr/>
          </p:nvCxnSpPr>
          <p:spPr>
            <a:xfrm>
              <a:off x="3222171" y="1640114"/>
              <a:ext cx="174782" cy="321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70496" y="1377105"/>
              <a:ext cx="2728686" cy="307777"/>
            </a:xfrm>
            <a:prstGeom prst="rect">
              <a:avLst/>
            </a:prstGeom>
            <a:noFill/>
          </p:spPr>
          <p:txBody>
            <a:bodyPr wrap="square" rtlCol="0">
              <a:spAutoFit/>
            </a:bodyPr>
            <a:lstStyle/>
            <a:p>
              <a:r>
                <a:rPr lang="en-US" sz="1400" b="1" dirty="0"/>
                <a:t>WHO quote came from</a:t>
              </a:r>
            </a:p>
          </p:txBody>
        </p:sp>
      </p:grpSp>
      <p:grpSp>
        <p:nvGrpSpPr>
          <p:cNvPr id="11" name="Group 10"/>
          <p:cNvGrpSpPr/>
          <p:nvPr/>
        </p:nvGrpSpPr>
        <p:grpSpPr>
          <a:xfrm>
            <a:off x="1900940" y="4340128"/>
            <a:ext cx="1509486" cy="1225188"/>
            <a:chOff x="740228" y="4151086"/>
            <a:chExt cx="1509486" cy="1225188"/>
          </a:xfrm>
        </p:grpSpPr>
        <p:cxnSp>
          <p:nvCxnSpPr>
            <p:cNvPr id="7" name="Straight Arrow Connector 6"/>
            <p:cNvCxnSpPr>
              <a:cxnSpLocks/>
            </p:cNvCxnSpPr>
            <p:nvPr/>
          </p:nvCxnSpPr>
          <p:spPr>
            <a:xfrm flipV="1">
              <a:off x="1422400" y="4151086"/>
              <a:ext cx="827314" cy="914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40228" y="5068497"/>
              <a:ext cx="1509486" cy="307777"/>
            </a:xfrm>
            <a:prstGeom prst="rect">
              <a:avLst/>
            </a:prstGeom>
            <a:noFill/>
          </p:spPr>
          <p:txBody>
            <a:bodyPr wrap="square" rtlCol="0">
              <a:spAutoFit/>
            </a:bodyPr>
            <a:lstStyle/>
            <a:p>
              <a:r>
                <a:rPr lang="en-US" sz="1400" b="1" dirty="0"/>
                <a:t>Direct quote</a:t>
              </a:r>
            </a:p>
          </p:txBody>
        </p:sp>
      </p:grpSp>
      <p:grpSp>
        <p:nvGrpSpPr>
          <p:cNvPr id="9" name="Group 8"/>
          <p:cNvGrpSpPr/>
          <p:nvPr/>
        </p:nvGrpSpPr>
        <p:grpSpPr>
          <a:xfrm>
            <a:off x="6415503" y="4978356"/>
            <a:ext cx="1323837" cy="888968"/>
            <a:chOff x="3886050" y="4006385"/>
            <a:chExt cx="1323837" cy="888968"/>
          </a:xfrm>
        </p:grpSpPr>
        <p:cxnSp>
          <p:nvCxnSpPr>
            <p:cNvPr id="14" name="Straight Arrow Connector 13"/>
            <p:cNvCxnSpPr>
              <a:cxnSpLocks/>
            </p:cNvCxnSpPr>
            <p:nvPr/>
          </p:nvCxnSpPr>
          <p:spPr>
            <a:xfrm flipV="1">
              <a:off x="4669379" y="4006385"/>
              <a:ext cx="262443" cy="601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886050" y="4587576"/>
              <a:ext cx="1323837" cy="307777"/>
            </a:xfrm>
            <a:prstGeom prst="rect">
              <a:avLst/>
            </a:prstGeom>
            <a:noFill/>
          </p:spPr>
          <p:txBody>
            <a:bodyPr wrap="square" rtlCol="0">
              <a:spAutoFit/>
            </a:bodyPr>
            <a:lstStyle/>
            <a:p>
              <a:r>
                <a:rPr lang="en-US" sz="1400" b="1" dirty="0"/>
                <a:t>Page number</a:t>
              </a:r>
            </a:p>
          </p:txBody>
        </p:sp>
      </p:grpSp>
      <p:grpSp>
        <p:nvGrpSpPr>
          <p:cNvPr id="6" name="Group 5"/>
          <p:cNvGrpSpPr/>
          <p:nvPr/>
        </p:nvGrpSpPr>
        <p:grpSpPr>
          <a:xfrm>
            <a:off x="4734604" y="4977142"/>
            <a:ext cx="1689428" cy="1316036"/>
            <a:chOff x="6651914" y="5141639"/>
            <a:chExt cx="1689428" cy="1316036"/>
          </a:xfrm>
        </p:grpSpPr>
        <p:cxnSp>
          <p:nvCxnSpPr>
            <p:cNvPr id="10" name="Straight Arrow Connector 9"/>
            <p:cNvCxnSpPr>
              <a:cxnSpLocks/>
            </p:cNvCxnSpPr>
            <p:nvPr/>
          </p:nvCxnSpPr>
          <p:spPr>
            <a:xfrm flipV="1">
              <a:off x="7496628" y="5141639"/>
              <a:ext cx="0" cy="609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651914" y="5719011"/>
              <a:ext cx="1689428" cy="738664"/>
            </a:xfrm>
            <a:prstGeom prst="rect">
              <a:avLst/>
            </a:prstGeom>
            <a:noFill/>
          </p:spPr>
          <p:txBody>
            <a:bodyPr wrap="square" rtlCol="0">
              <a:spAutoFit/>
            </a:bodyPr>
            <a:lstStyle/>
            <a:p>
              <a:pPr algn="ctr"/>
              <a:r>
                <a:rPr lang="en-US" sz="1400" b="1" dirty="0"/>
                <a:t>Source of quote</a:t>
              </a:r>
            </a:p>
            <a:p>
              <a:pPr algn="ctr"/>
              <a:r>
                <a:rPr lang="en-US" sz="1400" b="1" dirty="0"/>
                <a:t>(WHERE quote came from)</a:t>
              </a:r>
            </a:p>
          </p:txBody>
        </p:sp>
      </p:grpSp>
      <p:grpSp>
        <p:nvGrpSpPr>
          <p:cNvPr id="8" name="Group 7"/>
          <p:cNvGrpSpPr/>
          <p:nvPr/>
        </p:nvGrpSpPr>
        <p:grpSpPr>
          <a:xfrm>
            <a:off x="7739340" y="4885211"/>
            <a:ext cx="1323837" cy="1105820"/>
            <a:chOff x="6230129" y="3665346"/>
            <a:chExt cx="1323837" cy="1105820"/>
          </a:xfrm>
        </p:grpSpPr>
        <p:cxnSp>
          <p:nvCxnSpPr>
            <p:cNvPr id="17" name="Straight Arrow Connector 16"/>
            <p:cNvCxnSpPr>
              <a:cxnSpLocks/>
            </p:cNvCxnSpPr>
            <p:nvPr/>
          </p:nvCxnSpPr>
          <p:spPr>
            <a:xfrm flipV="1">
              <a:off x="6474329" y="3665346"/>
              <a:ext cx="101597" cy="312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230129" y="4032502"/>
              <a:ext cx="1323837" cy="738664"/>
            </a:xfrm>
            <a:prstGeom prst="rect">
              <a:avLst/>
            </a:prstGeom>
            <a:noFill/>
          </p:spPr>
          <p:txBody>
            <a:bodyPr wrap="square" rtlCol="0">
              <a:spAutoFit/>
            </a:bodyPr>
            <a:lstStyle/>
            <a:p>
              <a:r>
                <a:rPr lang="en-US" sz="1400" b="1" dirty="0"/>
                <a:t>Punctuation outside of parenthesis</a:t>
              </a:r>
            </a:p>
          </p:txBody>
        </p:sp>
      </p:grpSp>
      <p:pic>
        <p:nvPicPr>
          <p:cNvPr id="21" name="Picture 20"/>
          <p:cNvPicPr>
            <a:picLocks noChangeAspect="1"/>
          </p:cNvPicPr>
          <p:nvPr/>
        </p:nvPicPr>
        <p:blipFill rotWithShape="1">
          <a:blip r:embed="rId2"/>
          <a:srcRect l="12839" r="14321"/>
          <a:stretch/>
        </p:blipFill>
        <p:spPr>
          <a:xfrm>
            <a:off x="0" y="1271584"/>
            <a:ext cx="3282178" cy="2531745"/>
          </a:xfrm>
          <a:prstGeom prst="rect">
            <a:avLst/>
          </a:prstGeom>
        </p:spPr>
      </p:pic>
    </p:spTree>
    <p:extLst>
      <p:ext uri="{BB962C8B-B14F-4D97-AF65-F5344CB8AC3E}">
        <p14:creationId xmlns:p14="http://schemas.microsoft.com/office/powerpoint/2010/main" val="2694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1203728"/>
            <a:ext cx="5142089" cy="5501872"/>
          </a:xfrm>
        </p:spPr>
        <p:txBody>
          <a:bodyPr>
            <a:normAutofit fontScale="77500" lnSpcReduction="20000"/>
          </a:bodyPr>
          <a:lstStyle/>
          <a:p>
            <a:pPr>
              <a:lnSpc>
                <a:spcPct val="200000"/>
              </a:lnSpc>
            </a:pPr>
            <a:r>
              <a:rPr lang="en-US" dirty="0"/>
              <a:t>Psychologist James Brown describes his Theory of Basicity as the “uncanny evolution of young, intelligent women morphing into indistinguishable blobs capped with </a:t>
            </a:r>
            <a:r>
              <a:rPr lang="en-US" dirty="0" err="1"/>
              <a:t>Ugg</a:t>
            </a:r>
            <a:r>
              <a:rPr lang="en-US" dirty="0"/>
              <a:t> boots on one end and flower crowns on the other” and warns that prolonged exposure to Starbucks and Forever 21 can have “detrimental, lasting effects” on the ability to remain an individual human being with a soul (Brown np). Brown’s final warning makes note of the importance of Coachella aversion therapy to recovering basic-o-</a:t>
            </a:r>
            <a:r>
              <a:rPr lang="en-US" dirty="0" err="1"/>
              <a:t>holics</a:t>
            </a:r>
            <a:r>
              <a:rPr lang="en-US" dirty="0"/>
              <a:t>.</a:t>
            </a:r>
          </a:p>
          <a:p>
            <a:endParaRPr lang="en-US" dirty="0"/>
          </a:p>
        </p:txBody>
      </p:sp>
      <p:sp>
        <p:nvSpPr>
          <p:cNvPr id="7" name="TextBox 6"/>
          <p:cNvSpPr txBox="1"/>
          <p:nvPr/>
        </p:nvSpPr>
        <p:spPr>
          <a:xfrm>
            <a:off x="2503806" y="1049839"/>
            <a:ext cx="2258491" cy="307777"/>
          </a:xfrm>
          <a:prstGeom prst="rect">
            <a:avLst/>
          </a:prstGeom>
          <a:noFill/>
        </p:spPr>
        <p:txBody>
          <a:bodyPr wrap="square" rtlCol="0">
            <a:spAutoFit/>
          </a:bodyPr>
          <a:lstStyle/>
          <a:p>
            <a:r>
              <a:rPr lang="en-US" sz="1400" b="1" dirty="0"/>
              <a:t>Attribution</a:t>
            </a:r>
          </a:p>
        </p:txBody>
      </p:sp>
      <p:sp>
        <p:nvSpPr>
          <p:cNvPr id="12" name="TextBox 11"/>
          <p:cNvSpPr txBox="1"/>
          <p:nvPr/>
        </p:nvSpPr>
        <p:spPr>
          <a:xfrm>
            <a:off x="5497689" y="1612983"/>
            <a:ext cx="1323837" cy="523220"/>
          </a:xfrm>
          <a:prstGeom prst="rect">
            <a:avLst/>
          </a:prstGeom>
          <a:noFill/>
        </p:spPr>
        <p:txBody>
          <a:bodyPr wrap="square" rtlCol="0">
            <a:spAutoFit/>
          </a:bodyPr>
          <a:lstStyle/>
          <a:p>
            <a:r>
              <a:rPr lang="en-US" sz="1400" b="1" dirty="0"/>
              <a:t>Direct quote(s)</a:t>
            </a:r>
          </a:p>
        </p:txBody>
      </p:sp>
      <p:sp>
        <p:nvSpPr>
          <p:cNvPr id="21" name="TextBox 20"/>
          <p:cNvSpPr txBox="1"/>
          <p:nvPr/>
        </p:nvSpPr>
        <p:spPr>
          <a:xfrm>
            <a:off x="3870137" y="6169819"/>
            <a:ext cx="2079108" cy="523220"/>
          </a:xfrm>
          <a:prstGeom prst="rect">
            <a:avLst/>
          </a:prstGeom>
          <a:noFill/>
        </p:spPr>
        <p:txBody>
          <a:bodyPr wrap="square" rtlCol="0">
            <a:spAutoFit/>
          </a:bodyPr>
          <a:lstStyle/>
          <a:p>
            <a:r>
              <a:rPr lang="en-US" sz="1400" b="1" dirty="0"/>
              <a:t>Citation comes after second direct quote</a:t>
            </a:r>
          </a:p>
        </p:txBody>
      </p:sp>
      <p:cxnSp>
        <p:nvCxnSpPr>
          <p:cNvPr id="9" name="Straight Arrow Connector 8"/>
          <p:cNvCxnSpPr>
            <a:cxnSpLocks/>
          </p:cNvCxnSpPr>
          <p:nvPr/>
        </p:nvCxnSpPr>
        <p:spPr>
          <a:xfrm flipH="1">
            <a:off x="2032000" y="1203728"/>
            <a:ext cx="471806" cy="117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2" idx="1"/>
          </p:cNvCxnSpPr>
          <p:nvPr/>
        </p:nvCxnSpPr>
        <p:spPr>
          <a:xfrm flipH="1">
            <a:off x="5068711" y="1874593"/>
            <a:ext cx="4289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H="1">
            <a:off x="4041422" y="2160648"/>
            <a:ext cx="1535289" cy="1756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p:cNvCxnSpPr>
          <p:nvPr/>
        </p:nvCxnSpPr>
        <p:spPr>
          <a:xfrm flipH="1" flipV="1">
            <a:off x="2032001" y="5215467"/>
            <a:ext cx="1838136" cy="954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2"/>
          <a:stretch>
            <a:fillRect/>
          </a:stretch>
        </p:blipFill>
        <p:spPr>
          <a:xfrm>
            <a:off x="5497689" y="2581848"/>
            <a:ext cx="3204949" cy="2670791"/>
          </a:xfrm>
          <a:prstGeom prst="rect">
            <a:avLst/>
          </a:prstGeom>
        </p:spPr>
      </p:pic>
      <p:sp>
        <p:nvSpPr>
          <p:cNvPr id="25" name="Title 1"/>
          <p:cNvSpPr>
            <a:spLocks noGrp="1"/>
          </p:cNvSpPr>
          <p:nvPr>
            <p:ph type="title"/>
          </p:nvPr>
        </p:nvSpPr>
        <p:spPr>
          <a:xfrm>
            <a:off x="457199" y="152718"/>
            <a:ext cx="8394073" cy="799713"/>
          </a:xfrm>
        </p:spPr>
        <p:txBody>
          <a:bodyPr/>
          <a:lstStyle/>
          <a:p>
            <a:r>
              <a:rPr lang="en-US" dirty="0"/>
              <a:t>Weaving source materials</a:t>
            </a:r>
          </a:p>
        </p:txBody>
      </p:sp>
    </p:spTree>
    <p:extLst>
      <p:ext uri="{BB962C8B-B14F-4D97-AF65-F5344CB8AC3E}">
        <p14:creationId xmlns:p14="http://schemas.microsoft.com/office/powerpoint/2010/main" val="116749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019143" cy="776196"/>
          </a:xfrm>
        </p:spPr>
        <p:txBody>
          <a:bodyPr/>
          <a:lstStyle/>
          <a:p>
            <a:r>
              <a:rPr lang="en-US" dirty="0"/>
              <a:t>Weaving source material</a:t>
            </a:r>
          </a:p>
        </p:txBody>
      </p:sp>
      <p:sp>
        <p:nvSpPr>
          <p:cNvPr id="3" name="Content Placeholder 2"/>
          <p:cNvSpPr>
            <a:spLocks noGrp="1"/>
          </p:cNvSpPr>
          <p:nvPr>
            <p:ph idx="1"/>
          </p:nvPr>
        </p:nvSpPr>
        <p:spPr>
          <a:xfrm>
            <a:off x="931333" y="1492194"/>
            <a:ext cx="4938889" cy="5115658"/>
          </a:xfrm>
        </p:spPr>
        <p:txBody>
          <a:bodyPr>
            <a:normAutofit fontScale="77500" lnSpcReduction="20000"/>
          </a:bodyPr>
          <a:lstStyle/>
          <a:p>
            <a:pPr algn="ctr">
              <a:lnSpc>
                <a:spcPct val="200000"/>
              </a:lnSpc>
            </a:pPr>
            <a:r>
              <a:rPr lang="en-US" dirty="0"/>
              <a:t> Jones says that Chipotle is a “place where dreams come true for starving, broke college kids in need of some </a:t>
            </a:r>
            <a:r>
              <a:rPr lang="en-US" dirty="0" err="1"/>
              <a:t>guac</a:t>
            </a:r>
            <a:r>
              <a:rPr lang="en-US" dirty="0"/>
              <a:t> and introspection” (Squash the Beef 201). Jones claims he’s seen more bonding on the ridiculously uncomfortable chairs at Chipotle’s bars than he’s seen in any other restaurant in the world. He continues to express his dedication to making sure every Chipotle across the nation provides an additional helping of friendship for less than the price of extra </a:t>
            </a:r>
            <a:r>
              <a:rPr lang="en-US" dirty="0" err="1"/>
              <a:t>guac</a:t>
            </a:r>
            <a:r>
              <a:rPr lang="en-US" dirty="0"/>
              <a:t> (Squash the Beef 256).</a:t>
            </a:r>
          </a:p>
          <a:p>
            <a:pPr algn="ctr"/>
            <a:endParaRPr lang="en-US" dirty="0"/>
          </a:p>
        </p:txBody>
      </p:sp>
      <p:sp>
        <p:nvSpPr>
          <p:cNvPr id="6" name="TextBox 5"/>
          <p:cNvSpPr txBox="1"/>
          <p:nvPr/>
        </p:nvSpPr>
        <p:spPr>
          <a:xfrm>
            <a:off x="1592015" y="1051917"/>
            <a:ext cx="1323837" cy="307777"/>
          </a:xfrm>
          <a:prstGeom prst="rect">
            <a:avLst/>
          </a:prstGeom>
          <a:noFill/>
        </p:spPr>
        <p:txBody>
          <a:bodyPr wrap="square" rtlCol="0">
            <a:spAutoFit/>
          </a:bodyPr>
          <a:lstStyle/>
          <a:p>
            <a:r>
              <a:rPr lang="en-US" sz="1400" b="1" dirty="0"/>
              <a:t>Attribution</a:t>
            </a:r>
          </a:p>
        </p:txBody>
      </p:sp>
      <p:sp>
        <p:nvSpPr>
          <p:cNvPr id="14" name="TextBox 13"/>
          <p:cNvSpPr txBox="1"/>
          <p:nvPr/>
        </p:nvSpPr>
        <p:spPr>
          <a:xfrm>
            <a:off x="213730" y="2226259"/>
            <a:ext cx="1040098" cy="738664"/>
          </a:xfrm>
          <a:prstGeom prst="rect">
            <a:avLst/>
          </a:prstGeom>
          <a:noFill/>
        </p:spPr>
        <p:txBody>
          <a:bodyPr wrap="square" rtlCol="0">
            <a:spAutoFit/>
          </a:bodyPr>
          <a:lstStyle/>
          <a:p>
            <a:r>
              <a:rPr lang="en-US" sz="1400" b="1" dirty="0"/>
              <a:t>Citation after quote</a:t>
            </a:r>
          </a:p>
        </p:txBody>
      </p:sp>
      <p:sp>
        <p:nvSpPr>
          <p:cNvPr id="17" name="TextBox 16"/>
          <p:cNvSpPr txBox="1"/>
          <p:nvPr/>
        </p:nvSpPr>
        <p:spPr>
          <a:xfrm>
            <a:off x="6141438" y="5656964"/>
            <a:ext cx="1323837" cy="307777"/>
          </a:xfrm>
          <a:prstGeom prst="rect">
            <a:avLst/>
          </a:prstGeom>
          <a:noFill/>
        </p:spPr>
        <p:txBody>
          <a:bodyPr wrap="square" rtlCol="0">
            <a:spAutoFit/>
          </a:bodyPr>
          <a:lstStyle/>
          <a:p>
            <a:r>
              <a:rPr lang="en-US" sz="1400" b="1" dirty="0"/>
              <a:t>Paraphrase</a:t>
            </a:r>
          </a:p>
        </p:txBody>
      </p:sp>
      <p:sp>
        <p:nvSpPr>
          <p:cNvPr id="22" name="TextBox 21"/>
          <p:cNvSpPr txBox="1"/>
          <p:nvPr/>
        </p:nvSpPr>
        <p:spPr>
          <a:xfrm>
            <a:off x="4697790" y="6374133"/>
            <a:ext cx="3264195" cy="307777"/>
          </a:xfrm>
          <a:prstGeom prst="rect">
            <a:avLst/>
          </a:prstGeom>
          <a:noFill/>
        </p:spPr>
        <p:txBody>
          <a:bodyPr wrap="square" rtlCol="0">
            <a:spAutoFit/>
          </a:bodyPr>
          <a:lstStyle/>
          <a:p>
            <a:r>
              <a:rPr lang="en-US" sz="1400" b="1" dirty="0"/>
              <a:t>New page, new info, new citation!</a:t>
            </a:r>
          </a:p>
        </p:txBody>
      </p:sp>
      <p:cxnSp>
        <p:nvCxnSpPr>
          <p:cNvPr id="7" name="Straight Arrow Connector 6"/>
          <p:cNvCxnSpPr/>
          <p:nvPr/>
        </p:nvCxnSpPr>
        <p:spPr>
          <a:xfrm flipH="1">
            <a:off x="1761067" y="1359694"/>
            <a:ext cx="248355" cy="288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31333" y="2595591"/>
            <a:ext cx="322495" cy="369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176889" y="6374133"/>
            <a:ext cx="520901" cy="153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7" idx="1"/>
          </p:cNvCxnSpPr>
          <p:nvPr/>
        </p:nvCxnSpPr>
        <p:spPr>
          <a:xfrm flipH="1" flipV="1">
            <a:off x="5700889" y="4763911"/>
            <a:ext cx="440549" cy="1046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rotWithShape="1">
          <a:blip r:embed="rId2"/>
          <a:srcRect l="26560" r="7963" b="7527"/>
          <a:stretch/>
        </p:blipFill>
        <p:spPr>
          <a:xfrm>
            <a:off x="5970209" y="1291468"/>
            <a:ext cx="2737925" cy="4036888"/>
          </a:xfrm>
          <a:prstGeom prst="rect">
            <a:avLst/>
          </a:prstGeom>
        </p:spPr>
      </p:pic>
    </p:spTree>
    <p:extLst>
      <p:ext uri="{BB962C8B-B14F-4D97-AF65-F5344CB8AC3E}">
        <p14:creationId xmlns:p14="http://schemas.microsoft.com/office/powerpoint/2010/main" val="88136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044"/>
            <a:ext cx="6175829" cy="732653"/>
          </a:xfrm>
        </p:spPr>
        <p:txBody>
          <a:bodyPr>
            <a:normAutofit/>
          </a:bodyPr>
          <a:lstStyle/>
          <a:p>
            <a:r>
              <a:rPr lang="en-US" dirty="0"/>
              <a:t>Citing Bob’s Burgers</a:t>
            </a:r>
          </a:p>
        </p:txBody>
      </p:sp>
      <p:sp>
        <p:nvSpPr>
          <p:cNvPr id="3" name="Content Placeholder 2"/>
          <p:cNvSpPr>
            <a:spLocks noGrp="1"/>
          </p:cNvSpPr>
          <p:nvPr>
            <p:ph idx="1"/>
          </p:nvPr>
        </p:nvSpPr>
        <p:spPr>
          <a:xfrm>
            <a:off x="457200" y="1265808"/>
            <a:ext cx="7620000" cy="4373563"/>
          </a:xfrm>
        </p:spPr>
        <p:txBody>
          <a:bodyPr/>
          <a:lstStyle/>
          <a:p>
            <a:r>
              <a:rPr lang="en-US" dirty="0">
                <a:hlinkClick r:id="rId3"/>
              </a:rPr>
              <a:t>https://www.youtube.com/watch?v=I0ja06B5kfw</a:t>
            </a:r>
            <a:endParaRPr lang="en-US" dirty="0"/>
          </a:p>
          <a:p>
            <a:endParaRPr lang="en-US" dirty="0"/>
          </a:p>
          <a:p>
            <a:r>
              <a:rPr lang="en-US" dirty="0"/>
              <a:t>Paraphrase the ambergris process</a:t>
            </a:r>
          </a:p>
          <a:p>
            <a:r>
              <a:rPr lang="en-US" dirty="0"/>
              <a:t>Summarize the context of this scene</a:t>
            </a:r>
          </a:p>
          <a:p>
            <a:r>
              <a:rPr lang="en-US" dirty="0"/>
              <a:t>Direct quote from Louise: “Ambergris, aka beach garbage.”</a:t>
            </a:r>
          </a:p>
        </p:txBody>
      </p:sp>
      <p:sp>
        <p:nvSpPr>
          <p:cNvPr id="4" name="TextBox 3"/>
          <p:cNvSpPr txBox="1"/>
          <p:nvPr/>
        </p:nvSpPr>
        <p:spPr>
          <a:xfrm>
            <a:off x="824090" y="3491637"/>
            <a:ext cx="6626578" cy="1754326"/>
          </a:xfrm>
          <a:prstGeom prst="rect">
            <a:avLst/>
          </a:prstGeom>
          <a:noFill/>
        </p:spPr>
        <p:txBody>
          <a:bodyPr wrap="square" rtlCol="0">
            <a:spAutoFit/>
          </a:bodyPr>
          <a:lstStyle/>
          <a:p>
            <a:r>
              <a:rPr lang="en-US" dirty="0"/>
              <a:t>Ambergris is illegal to sell in the United States “because whales are endangered” (Belcher). However, as Tina points out, they did nothing wrong by finding it on the beach and should be rewarded for finding it. </a:t>
            </a:r>
            <a:r>
              <a:rPr lang="en-US" dirty="0">
                <a:solidFill>
                  <a:srgbClr val="FF0000"/>
                </a:solidFill>
              </a:rPr>
              <a:t>If we were making an argument to allow the sale of ambergris, how could cite this scene to back up our claims without losing the Belcher children's voice?</a:t>
            </a:r>
          </a:p>
        </p:txBody>
      </p:sp>
    </p:spTree>
    <p:extLst>
      <p:ext uri="{BB962C8B-B14F-4D97-AF65-F5344CB8AC3E}">
        <p14:creationId xmlns:p14="http://schemas.microsoft.com/office/powerpoint/2010/main" val="2364115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044"/>
            <a:ext cx="6175829" cy="732653"/>
          </a:xfrm>
        </p:spPr>
        <p:txBody>
          <a:bodyPr>
            <a:normAutofit/>
          </a:bodyPr>
          <a:lstStyle/>
          <a:p>
            <a:r>
              <a:rPr lang="en-US" dirty="0"/>
              <a:t>Citing Bob’s Burgers</a:t>
            </a:r>
          </a:p>
        </p:txBody>
      </p:sp>
      <p:sp>
        <p:nvSpPr>
          <p:cNvPr id="3" name="Content Placeholder 2"/>
          <p:cNvSpPr>
            <a:spLocks noGrp="1"/>
          </p:cNvSpPr>
          <p:nvPr>
            <p:ph idx="1"/>
          </p:nvPr>
        </p:nvSpPr>
        <p:spPr>
          <a:xfrm>
            <a:off x="457200" y="1265808"/>
            <a:ext cx="7620000" cy="4373563"/>
          </a:xfrm>
        </p:spPr>
        <p:txBody>
          <a:bodyPr/>
          <a:lstStyle/>
          <a:p>
            <a:r>
              <a:rPr lang="en-US" dirty="0">
                <a:hlinkClick r:id="rId3"/>
              </a:rPr>
              <a:t>https://www.youtube.com/watch?v=I0ja06B5kfw</a:t>
            </a:r>
            <a:endParaRPr lang="en-US" dirty="0"/>
          </a:p>
          <a:p>
            <a:endParaRPr lang="en-US" dirty="0"/>
          </a:p>
          <a:p>
            <a:r>
              <a:rPr lang="en-US" dirty="0"/>
              <a:t>Paraphrase the ambergris process</a:t>
            </a:r>
          </a:p>
          <a:p>
            <a:r>
              <a:rPr lang="en-US" dirty="0"/>
              <a:t>Summarize the context of this scene</a:t>
            </a:r>
          </a:p>
          <a:p>
            <a:r>
              <a:rPr lang="en-US" dirty="0"/>
              <a:t>Direct quote from Louise: “Ambergris, aka beach garbage.”</a:t>
            </a:r>
          </a:p>
        </p:txBody>
      </p:sp>
      <p:sp>
        <p:nvSpPr>
          <p:cNvPr id="4" name="TextBox 3"/>
          <p:cNvSpPr txBox="1"/>
          <p:nvPr/>
        </p:nvSpPr>
        <p:spPr>
          <a:xfrm>
            <a:off x="824090" y="3491637"/>
            <a:ext cx="6626578" cy="1754326"/>
          </a:xfrm>
          <a:prstGeom prst="rect">
            <a:avLst/>
          </a:prstGeom>
          <a:noFill/>
        </p:spPr>
        <p:txBody>
          <a:bodyPr wrap="square" rtlCol="0">
            <a:spAutoFit/>
          </a:bodyPr>
          <a:lstStyle/>
          <a:p>
            <a:r>
              <a:rPr lang="en-US" dirty="0"/>
              <a:t>Ambergris is illegal to sell in the United States “because whales are endangered” (Belcher). However, as Tina points out, they did nothing wrong by finding it on the beach and should be rewarded for finding it. </a:t>
            </a:r>
            <a:r>
              <a:rPr lang="en-US" dirty="0">
                <a:solidFill>
                  <a:srgbClr val="FF0000"/>
                </a:solidFill>
              </a:rPr>
              <a:t>If we were making an argument to allow the sale of ambergris, how could cite this scene to back up our claims without losing the Belcher children's voice?</a:t>
            </a:r>
          </a:p>
        </p:txBody>
      </p:sp>
      <p:sp>
        <p:nvSpPr>
          <p:cNvPr id="5" name="TextBox 4"/>
          <p:cNvSpPr txBox="1"/>
          <p:nvPr/>
        </p:nvSpPr>
        <p:spPr>
          <a:xfrm>
            <a:off x="925689" y="5245963"/>
            <a:ext cx="6739467" cy="646331"/>
          </a:xfrm>
          <a:prstGeom prst="rect">
            <a:avLst/>
          </a:prstGeom>
          <a:noFill/>
        </p:spPr>
        <p:txBody>
          <a:bodyPr wrap="square" rtlCol="0">
            <a:spAutoFit/>
          </a:bodyPr>
          <a:lstStyle/>
          <a:p>
            <a:r>
              <a:rPr lang="en-US" dirty="0"/>
              <a:t>-“Beach garbage” could be a quote used to express how little value the ambergris has if it cannot be sold. </a:t>
            </a:r>
          </a:p>
        </p:txBody>
      </p:sp>
      <p:sp>
        <p:nvSpPr>
          <p:cNvPr id="6" name="TextBox 5"/>
          <p:cNvSpPr txBox="1"/>
          <p:nvPr/>
        </p:nvSpPr>
        <p:spPr>
          <a:xfrm>
            <a:off x="959555" y="5983111"/>
            <a:ext cx="6389512" cy="646331"/>
          </a:xfrm>
          <a:prstGeom prst="rect">
            <a:avLst/>
          </a:prstGeom>
          <a:noFill/>
        </p:spPr>
        <p:txBody>
          <a:bodyPr wrap="square" rtlCol="0">
            <a:spAutoFit/>
          </a:bodyPr>
          <a:lstStyle/>
          <a:p>
            <a:r>
              <a:rPr lang="en-US" dirty="0"/>
              <a:t>-The “smelly lump” is another way to devalue the ambergris, making it simpler to argue FOR its sale.</a:t>
            </a:r>
          </a:p>
        </p:txBody>
      </p:sp>
    </p:spTree>
    <p:extLst>
      <p:ext uri="{BB962C8B-B14F-4D97-AF65-F5344CB8AC3E}">
        <p14:creationId xmlns:p14="http://schemas.microsoft.com/office/powerpoint/2010/main" val="2231718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5038</TotalTime>
  <Words>1043</Words>
  <Application>Microsoft Office PowerPoint</Application>
  <PresentationFormat>On-screen Show (4:3)</PresentationFormat>
  <Paragraphs>86</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Essential</vt:lpstr>
      <vt:lpstr>Preliminary announcements</vt:lpstr>
      <vt:lpstr>Ethical use of Quotations</vt:lpstr>
      <vt:lpstr>Tips for using quotations</vt:lpstr>
      <vt:lpstr>Weaving Source Materials </vt:lpstr>
      <vt:lpstr>Weaving source materials</vt:lpstr>
      <vt:lpstr>Weaving source materials</vt:lpstr>
      <vt:lpstr>Weaving source material</vt:lpstr>
      <vt:lpstr>Citing Bob’s Burgers</vt:lpstr>
      <vt:lpstr>Citing Bob’s Burgers</vt:lpstr>
      <vt:lpstr>Group work</vt:lpstr>
    </vt:vector>
  </TitlesOfParts>
  <Company>Stamp Student Union UMD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Quote Synthesis</dc:title>
  <dc:creator>Emma Coyle</dc:creator>
  <cp:lastModifiedBy>Corrine Hickin</cp:lastModifiedBy>
  <cp:revision>33</cp:revision>
  <dcterms:created xsi:type="dcterms:W3CDTF">2015-03-23T16:47:04Z</dcterms:created>
  <dcterms:modified xsi:type="dcterms:W3CDTF">2017-04-03T14:07:10Z</dcterms:modified>
</cp:coreProperties>
</file>