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1" r:id="rId6"/>
    <p:sldId id="257"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0" autoAdjust="0"/>
    <p:restoredTop sz="94660"/>
  </p:normalViewPr>
  <p:slideViewPr>
    <p:cSldViewPr snapToGrid="0">
      <p:cViewPr varScale="1">
        <p:scale>
          <a:sx n="82" d="100"/>
          <a:sy n="82" d="100"/>
        </p:scale>
        <p:origin x="120"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B57221-DC61-4F9B-9233-F950F2A9BA29}"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14C26FDA-788E-4A9D-9306-CE41012D6AF7}" type="slidenum">
              <a:rPr lang="en-US" smtClean="0"/>
              <a:t>‹#›</a:t>
            </a:fld>
            <a:endParaRPr lang="en-US"/>
          </a:p>
        </p:txBody>
      </p:sp>
    </p:spTree>
    <p:extLst>
      <p:ext uri="{BB962C8B-B14F-4D97-AF65-F5344CB8AC3E}">
        <p14:creationId xmlns:p14="http://schemas.microsoft.com/office/powerpoint/2010/main" val="4208315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B57221-DC61-4F9B-9233-F950F2A9BA29}"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26FDA-788E-4A9D-9306-CE41012D6AF7}" type="slidenum">
              <a:rPr lang="en-US" smtClean="0"/>
              <a:t>‹#›</a:t>
            </a:fld>
            <a:endParaRPr lang="en-US"/>
          </a:p>
        </p:txBody>
      </p:sp>
    </p:spTree>
    <p:extLst>
      <p:ext uri="{BB962C8B-B14F-4D97-AF65-F5344CB8AC3E}">
        <p14:creationId xmlns:p14="http://schemas.microsoft.com/office/powerpoint/2010/main" val="1183162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B57221-DC61-4F9B-9233-F950F2A9BA29}"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26FDA-788E-4A9D-9306-CE41012D6AF7}" type="slidenum">
              <a:rPr lang="en-US" smtClean="0"/>
              <a:t>‹#›</a:t>
            </a:fld>
            <a:endParaRPr lang="en-US"/>
          </a:p>
        </p:txBody>
      </p:sp>
    </p:spTree>
    <p:extLst>
      <p:ext uri="{BB962C8B-B14F-4D97-AF65-F5344CB8AC3E}">
        <p14:creationId xmlns:p14="http://schemas.microsoft.com/office/powerpoint/2010/main" val="1233265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B57221-DC61-4F9B-9233-F950F2A9BA29}"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26FDA-788E-4A9D-9306-CE41012D6AF7}" type="slidenum">
              <a:rPr lang="en-US" smtClean="0"/>
              <a:t>‹#›</a:t>
            </a:fld>
            <a:endParaRPr lang="en-US"/>
          </a:p>
        </p:txBody>
      </p:sp>
    </p:spTree>
    <p:extLst>
      <p:ext uri="{BB962C8B-B14F-4D97-AF65-F5344CB8AC3E}">
        <p14:creationId xmlns:p14="http://schemas.microsoft.com/office/powerpoint/2010/main" val="969941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07B57221-DC61-4F9B-9233-F950F2A9BA29}" type="datetimeFigureOut">
              <a:rPr lang="en-US" smtClean="0"/>
              <a:t>5/2/2018</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4C26FDA-788E-4A9D-9306-CE41012D6AF7}" type="slidenum">
              <a:rPr lang="en-US" smtClean="0"/>
              <a:t>‹#›</a:t>
            </a:fld>
            <a:endParaRPr lang="en-US"/>
          </a:p>
        </p:txBody>
      </p:sp>
    </p:spTree>
    <p:extLst>
      <p:ext uri="{BB962C8B-B14F-4D97-AF65-F5344CB8AC3E}">
        <p14:creationId xmlns:p14="http://schemas.microsoft.com/office/powerpoint/2010/main" val="3185687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B57221-DC61-4F9B-9233-F950F2A9BA29}"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26FDA-788E-4A9D-9306-CE41012D6AF7}" type="slidenum">
              <a:rPr lang="en-US" smtClean="0"/>
              <a:t>‹#›</a:t>
            </a:fld>
            <a:endParaRPr lang="en-US"/>
          </a:p>
        </p:txBody>
      </p:sp>
    </p:spTree>
    <p:extLst>
      <p:ext uri="{BB962C8B-B14F-4D97-AF65-F5344CB8AC3E}">
        <p14:creationId xmlns:p14="http://schemas.microsoft.com/office/powerpoint/2010/main" val="994852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B57221-DC61-4F9B-9233-F950F2A9BA29}" type="datetimeFigureOut">
              <a:rPr lang="en-US" smtClean="0"/>
              <a:t>5/2/2018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C26FDA-788E-4A9D-9306-CE41012D6AF7}" type="slidenum">
              <a:rPr lang="en-US" smtClean="0"/>
              <a:t>‹#›</a:t>
            </a:fld>
            <a:endParaRPr lang="en-US"/>
          </a:p>
        </p:txBody>
      </p:sp>
    </p:spTree>
    <p:extLst>
      <p:ext uri="{BB962C8B-B14F-4D97-AF65-F5344CB8AC3E}">
        <p14:creationId xmlns:p14="http://schemas.microsoft.com/office/powerpoint/2010/main" val="205690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B57221-DC61-4F9B-9233-F950F2A9BA29}" type="datetimeFigureOut">
              <a:rPr lang="en-US" smtClean="0"/>
              <a:t>5/2/2018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C26FDA-788E-4A9D-9306-CE41012D6AF7}" type="slidenum">
              <a:rPr lang="en-US" smtClean="0"/>
              <a:t>‹#›</a:t>
            </a:fld>
            <a:endParaRPr lang="en-US"/>
          </a:p>
        </p:txBody>
      </p:sp>
    </p:spTree>
    <p:extLst>
      <p:ext uri="{BB962C8B-B14F-4D97-AF65-F5344CB8AC3E}">
        <p14:creationId xmlns:p14="http://schemas.microsoft.com/office/powerpoint/2010/main" val="633314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B57221-DC61-4F9B-9233-F950F2A9BA29}" type="datetimeFigureOut">
              <a:rPr lang="en-US" smtClean="0"/>
              <a:t>5/2/2018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C26FDA-788E-4A9D-9306-CE41012D6AF7}" type="slidenum">
              <a:rPr lang="en-US" smtClean="0"/>
              <a:t>‹#›</a:t>
            </a:fld>
            <a:endParaRPr lang="en-US"/>
          </a:p>
        </p:txBody>
      </p:sp>
    </p:spTree>
    <p:extLst>
      <p:ext uri="{BB962C8B-B14F-4D97-AF65-F5344CB8AC3E}">
        <p14:creationId xmlns:p14="http://schemas.microsoft.com/office/powerpoint/2010/main" val="2093894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7B57221-DC61-4F9B-9233-F950F2A9BA29}"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4C26FDA-788E-4A9D-9306-CE41012D6AF7}" type="slidenum">
              <a:rPr lang="en-US" smtClean="0"/>
              <a:t>‹#›</a:t>
            </a:fld>
            <a:endParaRPr lang="en-US"/>
          </a:p>
        </p:txBody>
      </p:sp>
    </p:spTree>
    <p:extLst>
      <p:ext uri="{BB962C8B-B14F-4D97-AF65-F5344CB8AC3E}">
        <p14:creationId xmlns:p14="http://schemas.microsoft.com/office/powerpoint/2010/main" val="1273263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7B57221-DC61-4F9B-9233-F950F2A9BA29}" type="datetimeFigureOut">
              <a:rPr lang="en-US" smtClean="0"/>
              <a:t>5/2/2018</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4C26FDA-788E-4A9D-9306-CE41012D6AF7}" type="slidenum">
              <a:rPr lang="en-US" smtClean="0"/>
              <a:t>‹#›</a:t>
            </a:fld>
            <a:endParaRPr lang="en-US"/>
          </a:p>
        </p:txBody>
      </p:sp>
    </p:spTree>
    <p:extLst>
      <p:ext uri="{BB962C8B-B14F-4D97-AF65-F5344CB8AC3E}">
        <p14:creationId xmlns:p14="http://schemas.microsoft.com/office/powerpoint/2010/main" val="1970558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07B57221-DC61-4F9B-9233-F950F2A9BA29}" type="datetimeFigureOut">
              <a:rPr lang="en-US" smtClean="0"/>
              <a:t>5/2/2018</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4C26FDA-788E-4A9D-9306-CE41012D6AF7}" type="slidenum">
              <a:rPr lang="en-US" smtClean="0"/>
              <a:t>‹#›</a:t>
            </a:fld>
            <a:endParaRPr lang="en-US"/>
          </a:p>
        </p:txBody>
      </p:sp>
    </p:spTree>
    <p:extLst>
      <p:ext uri="{BB962C8B-B14F-4D97-AF65-F5344CB8AC3E}">
        <p14:creationId xmlns:p14="http://schemas.microsoft.com/office/powerpoint/2010/main" val="22152224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35907-EB9C-4E11-8A9B-D25B0AD8D74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Oval 9">
            <a:extLst>
              <a:ext uri="{FF2B5EF4-FFF2-40B4-BE49-F238E27FC236}">
                <a16:creationId xmlns:a16="http://schemas.microsoft.com/office/drawing/2014/main" id="{4AB5B6FA-7B4F-437A-9C78-144C7DCD1EC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3595" y="1903304"/>
            <a:ext cx="3051394" cy="305138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A4199C21-6AE0-4F6F-AA96-6FFF97BB95E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95024" y="2064730"/>
            <a:ext cx="2728540" cy="2728536"/>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14" name="Rectangle 13">
            <a:extLst>
              <a:ext uri="{FF2B5EF4-FFF2-40B4-BE49-F238E27FC236}">
                <a16:creationId xmlns:a16="http://schemas.microsoft.com/office/drawing/2014/main" id="{D9C69FA7-0958-4ED9-A0DF-E87A0C137BF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02709" y="3388657"/>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EE032B0-2AB8-465B-B54E-D531CCC246C4}"/>
              </a:ext>
            </a:extLst>
          </p:cNvPr>
          <p:cNvSpPr>
            <a:spLocks noGrp="1"/>
          </p:cNvSpPr>
          <p:nvPr>
            <p:ph type="ctrTitle"/>
          </p:nvPr>
        </p:nvSpPr>
        <p:spPr>
          <a:xfrm>
            <a:off x="643467" y="643467"/>
            <a:ext cx="6516241" cy="5571066"/>
          </a:xfrm>
        </p:spPr>
        <p:txBody>
          <a:bodyPr>
            <a:normAutofit/>
          </a:bodyPr>
          <a:lstStyle/>
          <a:p>
            <a:pPr algn="r"/>
            <a:r>
              <a:rPr lang="en-US" sz="8800"/>
              <a:t>Workshop Day! </a:t>
            </a:r>
          </a:p>
        </p:txBody>
      </p:sp>
      <p:sp>
        <p:nvSpPr>
          <p:cNvPr id="5" name="Subtitle 4">
            <a:extLst>
              <a:ext uri="{FF2B5EF4-FFF2-40B4-BE49-F238E27FC236}">
                <a16:creationId xmlns:a16="http://schemas.microsoft.com/office/drawing/2014/main" id="{5E323521-AE24-41DB-8B9F-14D70D8B44B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19915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720DB99-7745-4E75-9D96-AAB6D55C531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504B0465-3B07-49BF-BEA7-D8147624629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9A45021-CA4D-4645-B5C1-E9DB11153129}"/>
              </a:ext>
            </a:extLst>
          </p:cNvPr>
          <p:cNvSpPr>
            <a:spLocks noGrp="1"/>
          </p:cNvSpPr>
          <p:nvPr>
            <p:ph type="title"/>
          </p:nvPr>
        </p:nvSpPr>
        <p:spPr>
          <a:xfrm>
            <a:off x="1069848" y="484632"/>
            <a:ext cx="10058400" cy="1609344"/>
          </a:xfrm>
        </p:spPr>
        <p:txBody>
          <a:bodyPr>
            <a:normAutofit/>
          </a:bodyPr>
          <a:lstStyle/>
          <a:p>
            <a:r>
              <a:rPr lang="en-US" dirty="0"/>
              <a:t>A few quick notes:</a:t>
            </a:r>
          </a:p>
        </p:txBody>
      </p:sp>
      <p:sp>
        <p:nvSpPr>
          <p:cNvPr id="3" name="Content Placeholder 2">
            <a:extLst>
              <a:ext uri="{FF2B5EF4-FFF2-40B4-BE49-F238E27FC236}">
                <a16:creationId xmlns:a16="http://schemas.microsoft.com/office/drawing/2014/main" id="{D594A51E-EBC1-42B2-AE39-F770324AF2E3}"/>
              </a:ext>
            </a:extLst>
          </p:cNvPr>
          <p:cNvSpPr>
            <a:spLocks noGrp="1"/>
          </p:cNvSpPr>
          <p:nvPr>
            <p:ph idx="1"/>
          </p:nvPr>
        </p:nvSpPr>
        <p:spPr>
          <a:xfrm>
            <a:off x="1069848" y="2320412"/>
            <a:ext cx="10058400" cy="3851787"/>
          </a:xfrm>
        </p:spPr>
        <p:txBody>
          <a:bodyPr>
            <a:normAutofit/>
          </a:bodyPr>
          <a:lstStyle/>
          <a:p>
            <a:r>
              <a:rPr lang="en-US" dirty="0"/>
              <a:t>Punctuation goes inside of quotation marks every situation EXCEPT in-text citations</a:t>
            </a:r>
          </a:p>
          <a:p>
            <a:pPr lvl="1"/>
            <a:r>
              <a:rPr lang="en-US" dirty="0"/>
              <a:t>Ex. 1: “The most common use of quotation marks is dialogue.”</a:t>
            </a:r>
          </a:p>
          <a:p>
            <a:pPr lvl="1"/>
            <a:r>
              <a:rPr lang="en-US" dirty="0"/>
              <a:t>Ex. 2: “The most common use of quotation marks is dialogue” (Smith).</a:t>
            </a:r>
          </a:p>
          <a:p>
            <a:endParaRPr lang="en-US" dirty="0"/>
          </a:p>
          <a:p>
            <a:r>
              <a:rPr lang="en-US" dirty="0"/>
              <a:t>Semi-colons should only be used to split up two sentences that can stand on their own. It’s basically a fancy replacement for a period (but should only be used for two sentences that make sense together. Pretend you’re making two sentences hold hands because they make such a cute couple.)</a:t>
            </a:r>
          </a:p>
          <a:p>
            <a:pPr lvl="1"/>
            <a:r>
              <a:rPr lang="en-US" dirty="0"/>
              <a:t>Use semi-colons to split sentences up; they can make you look smart.</a:t>
            </a:r>
          </a:p>
          <a:p>
            <a:pPr lvl="1"/>
            <a:r>
              <a:rPr lang="en-US" dirty="0"/>
              <a:t>If you want to combine two thoughts that can’t stand on their own, a colon can work!</a:t>
            </a:r>
          </a:p>
          <a:p>
            <a:pPr lvl="2"/>
            <a:r>
              <a:rPr lang="en-US" dirty="0"/>
              <a:t>Great uses for colons: explaining colons, making lists</a:t>
            </a:r>
          </a:p>
        </p:txBody>
      </p:sp>
    </p:spTree>
    <p:extLst>
      <p:ext uri="{BB962C8B-B14F-4D97-AF65-F5344CB8AC3E}">
        <p14:creationId xmlns:p14="http://schemas.microsoft.com/office/powerpoint/2010/main" val="1478808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720DB99-7745-4E75-9D96-AAB6D55C531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504B0465-3B07-49BF-BEA7-D8147624629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CFC9874-9652-4D85-9FC6-6DEA44E5AB69}"/>
              </a:ext>
            </a:extLst>
          </p:cNvPr>
          <p:cNvSpPr>
            <a:spLocks noGrp="1"/>
          </p:cNvSpPr>
          <p:nvPr>
            <p:ph type="title"/>
          </p:nvPr>
        </p:nvSpPr>
        <p:spPr>
          <a:xfrm>
            <a:off x="1069848" y="484632"/>
            <a:ext cx="10058400" cy="1609344"/>
          </a:xfrm>
        </p:spPr>
        <p:txBody>
          <a:bodyPr>
            <a:normAutofit/>
          </a:bodyPr>
          <a:lstStyle/>
          <a:p>
            <a:r>
              <a:rPr lang="en-US" dirty="0"/>
              <a:t>A few more notes: concision</a:t>
            </a:r>
          </a:p>
        </p:txBody>
      </p:sp>
      <p:sp>
        <p:nvSpPr>
          <p:cNvPr id="3" name="Content Placeholder 2">
            <a:extLst>
              <a:ext uri="{FF2B5EF4-FFF2-40B4-BE49-F238E27FC236}">
                <a16:creationId xmlns:a16="http://schemas.microsoft.com/office/drawing/2014/main" id="{CADB1EDC-6253-47AE-B69D-689C38564BAA}"/>
              </a:ext>
            </a:extLst>
          </p:cNvPr>
          <p:cNvSpPr>
            <a:spLocks noGrp="1"/>
          </p:cNvSpPr>
          <p:nvPr>
            <p:ph idx="1"/>
          </p:nvPr>
        </p:nvSpPr>
        <p:spPr>
          <a:xfrm>
            <a:off x="1069848" y="2320412"/>
            <a:ext cx="10058400" cy="3851787"/>
          </a:xfrm>
        </p:spPr>
        <p:txBody>
          <a:bodyPr>
            <a:normAutofit/>
          </a:bodyPr>
          <a:lstStyle/>
          <a:p>
            <a:r>
              <a:rPr lang="en-US" sz="2800" dirty="0"/>
              <a:t>“Concision is the art and practice of using no more words than necessary to convey an idea.” </a:t>
            </a:r>
          </a:p>
          <a:p>
            <a:r>
              <a:rPr lang="en-US" sz="2800" dirty="0"/>
              <a:t>“The goal of concise writing is to use the most effective words. Concise writing does not always have the fewest words, but it always uses the strongest ones.” – Purdue University Online Writing Lab</a:t>
            </a:r>
          </a:p>
        </p:txBody>
      </p:sp>
    </p:spTree>
    <p:extLst>
      <p:ext uri="{BB962C8B-B14F-4D97-AF65-F5344CB8AC3E}">
        <p14:creationId xmlns:p14="http://schemas.microsoft.com/office/powerpoint/2010/main" val="8943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720DB99-7745-4E75-9D96-AAB6D55C531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504B0465-3B07-49BF-BEA7-D8147624629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157C285-3AAE-4DEB-BEB5-E01B01F4B80D}"/>
              </a:ext>
            </a:extLst>
          </p:cNvPr>
          <p:cNvSpPr>
            <a:spLocks noGrp="1"/>
          </p:cNvSpPr>
          <p:nvPr>
            <p:ph type="title"/>
          </p:nvPr>
        </p:nvSpPr>
        <p:spPr>
          <a:xfrm>
            <a:off x="1069848" y="484632"/>
            <a:ext cx="10058400" cy="1609344"/>
          </a:xfrm>
        </p:spPr>
        <p:txBody>
          <a:bodyPr>
            <a:normAutofit/>
          </a:bodyPr>
          <a:lstStyle/>
          <a:p>
            <a:r>
              <a:rPr lang="en-US" dirty="0"/>
              <a:t>A few more notes: concision</a:t>
            </a:r>
          </a:p>
        </p:txBody>
      </p:sp>
      <p:sp>
        <p:nvSpPr>
          <p:cNvPr id="3" name="Content Placeholder 2">
            <a:extLst>
              <a:ext uri="{FF2B5EF4-FFF2-40B4-BE49-F238E27FC236}">
                <a16:creationId xmlns:a16="http://schemas.microsoft.com/office/drawing/2014/main" id="{97F3B424-C77A-417D-80B8-FDDBEF9ED1B0}"/>
              </a:ext>
            </a:extLst>
          </p:cNvPr>
          <p:cNvSpPr>
            <a:spLocks noGrp="1"/>
          </p:cNvSpPr>
          <p:nvPr>
            <p:ph idx="1"/>
          </p:nvPr>
        </p:nvSpPr>
        <p:spPr>
          <a:xfrm>
            <a:off x="1069848" y="2320412"/>
            <a:ext cx="10058400" cy="3851787"/>
          </a:xfrm>
        </p:spPr>
        <p:txBody>
          <a:bodyPr>
            <a:normAutofit/>
          </a:bodyPr>
          <a:lstStyle/>
          <a:p>
            <a:r>
              <a:rPr lang="en-US" sz="1400"/>
              <a:t>Replace vague words with specific words</a:t>
            </a:r>
          </a:p>
          <a:p>
            <a:pPr lvl="1"/>
            <a:r>
              <a:rPr lang="en-US" sz="1400"/>
              <a:t>Example: In her speech, Shirley Chisholm makes the argument that…</a:t>
            </a:r>
          </a:p>
          <a:p>
            <a:pPr lvl="1"/>
            <a:r>
              <a:rPr lang="en-US" sz="1400"/>
              <a:t>Revision: In her speech, Shirley Chisholm asserts…</a:t>
            </a:r>
          </a:p>
          <a:p>
            <a:r>
              <a:rPr lang="en-US" sz="1400"/>
              <a:t>Remove unnecessary qualifiers</a:t>
            </a:r>
          </a:p>
          <a:p>
            <a:pPr lvl="1"/>
            <a:r>
              <a:rPr lang="en-US" sz="1400"/>
              <a:t>Watch overuse of words like “actually, incredibly, basically, extremely, very, somewhat, kind of… etc.” </a:t>
            </a:r>
          </a:p>
          <a:p>
            <a:pPr lvl="1"/>
            <a:r>
              <a:rPr lang="en-US" sz="1400"/>
              <a:t>Example: This argument is actually extremely ineffective, due somewhat to an overuse of qualifiers.</a:t>
            </a:r>
          </a:p>
          <a:p>
            <a:pPr lvl="1"/>
            <a:r>
              <a:rPr lang="en-US" sz="1400"/>
              <a:t>Revision: This argument is ineffective due to an overuse of qualifiers.</a:t>
            </a:r>
          </a:p>
          <a:p>
            <a:pPr lvl="1"/>
            <a:r>
              <a:rPr lang="en-US" sz="1400"/>
              <a:t>(Now, you’ll ask, what if I’m trying to say that the speech appears effective but isn’t? Well, true the second sentence doesn’t quite get to that. But, if it’s an important part of your argument, split into two sentences or clauses to give the idea time to marinate.  So: “On the surface, </a:t>
            </a:r>
            <a:r>
              <a:rPr lang="en-US" sz="1400" err="1"/>
              <a:t>Bayly’s</a:t>
            </a:r>
            <a:r>
              <a:rPr lang="en-US" sz="1400"/>
              <a:t> argument seems to hold water.  However, after close reading, this argument appears less effective due to an overuse of qualifiers.”)</a:t>
            </a:r>
          </a:p>
          <a:p>
            <a:r>
              <a:rPr lang="en-US" sz="1400"/>
              <a:t>Limit prepositional phrases</a:t>
            </a:r>
          </a:p>
          <a:p>
            <a:pPr lvl="1"/>
            <a:r>
              <a:rPr lang="en-US" sz="1400"/>
              <a:t>In his 2015 speech at the University of Maryland, President </a:t>
            </a:r>
            <a:r>
              <a:rPr lang="en-US" sz="1400" err="1"/>
              <a:t>Loh</a:t>
            </a:r>
            <a:r>
              <a:rPr lang="en-US" sz="1400"/>
              <a:t> outlined his plans for the future.</a:t>
            </a:r>
          </a:p>
          <a:p>
            <a:pPr lvl="1"/>
            <a:r>
              <a:rPr lang="en-US" sz="1400"/>
              <a:t>President </a:t>
            </a:r>
            <a:r>
              <a:rPr lang="en-US" sz="1400" err="1"/>
              <a:t>Loh’s</a:t>
            </a:r>
            <a:r>
              <a:rPr lang="en-US" sz="1400"/>
              <a:t> 2015 speech outlined his future plans for the University of Maryland. </a:t>
            </a:r>
          </a:p>
          <a:p>
            <a:endParaRPr lang="en-US" sz="1400"/>
          </a:p>
        </p:txBody>
      </p:sp>
    </p:spTree>
    <p:extLst>
      <p:ext uri="{BB962C8B-B14F-4D97-AF65-F5344CB8AC3E}">
        <p14:creationId xmlns:p14="http://schemas.microsoft.com/office/powerpoint/2010/main" val="1830026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720DB99-7745-4E75-9D96-AAB6D55C531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504B0465-3B07-49BF-BEA7-D8147624629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446119F-1F0B-43C1-B469-3FAE335E0294}"/>
              </a:ext>
            </a:extLst>
          </p:cNvPr>
          <p:cNvSpPr>
            <a:spLocks noGrp="1"/>
          </p:cNvSpPr>
          <p:nvPr>
            <p:ph type="title"/>
          </p:nvPr>
        </p:nvSpPr>
        <p:spPr>
          <a:xfrm>
            <a:off x="1069848" y="484632"/>
            <a:ext cx="10058400" cy="1609344"/>
          </a:xfrm>
        </p:spPr>
        <p:txBody>
          <a:bodyPr>
            <a:normAutofit/>
          </a:bodyPr>
          <a:lstStyle/>
          <a:p>
            <a:r>
              <a:rPr lang="en-US" dirty="0"/>
              <a:t>Even more notes: passive voice</a:t>
            </a:r>
          </a:p>
        </p:txBody>
      </p:sp>
      <p:sp>
        <p:nvSpPr>
          <p:cNvPr id="3" name="Content Placeholder 2">
            <a:extLst>
              <a:ext uri="{FF2B5EF4-FFF2-40B4-BE49-F238E27FC236}">
                <a16:creationId xmlns:a16="http://schemas.microsoft.com/office/drawing/2014/main" id="{5FE816FB-75CE-4B8A-9CD4-91F34664CB87}"/>
              </a:ext>
            </a:extLst>
          </p:cNvPr>
          <p:cNvSpPr>
            <a:spLocks noGrp="1"/>
          </p:cNvSpPr>
          <p:nvPr>
            <p:ph idx="1"/>
          </p:nvPr>
        </p:nvSpPr>
        <p:spPr>
          <a:xfrm>
            <a:off x="1069848" y="2320412"/>
            <a:ext cx="10058400" cy="3851787"/>
          </a:xfrm>
        </p:spPr>
        <p:txBody>
          <a:bodyPr>
            <a:normAutofit/>
          </a:bodyPr>
          <a:lstStyle/>
          <a:p>
            <a:r>
              <a:rPr lang="en-US" dirty="0"/>
              <a:t>What is passive voice?</a:t>
            </a:r>
          </a:p>
          <a:p>
            <a:r>
              <a:rPr lang="en-US" dirty="0"/>
              <a:t>How do we spot it?</a:t>
            </a:r>
          </a:p>
          <a:p>
            <a:pPr lvl="1"/>
            <a:r>
              <a:rPr lang="en-US" dirty="0"/>
              <a:t>Look for the verb. If it includes a form of the verb “to be,” your sentence might be passive.</a:t>
            </a:r>
          </a:p>
          <a:p>
            <a:pPr lvl="1"/>
            <a:r>
              <a:rPr lang="en-US" dirty="0"/>
              <a:t>Look at the subject. Is it before or after the verb? </a:t>
            </a:r>
          </a:p>
          <a:p>
            <a:r>
              <a:rPr lang="en-US" dirty="0"/>
              <a:t>Example: The speech “Equal Rights for Women” was written by Shirley Chisholm.</a:t>
            </a:r>
          </a:p>
          <a:p>
            <a:r>
              <a:rPr lang="en-US" dirty="0"/>
              <a:t>Revision: Shirley Chisholm wrote the speech “Equal Rights for Women.”</a:t>
            </a:r>
          </a:p>
        </p:txBody>
      </p:sp>
    </p:spTree>
    <p:extLst>
      <p:ext uri="{BB962C8B-B14F-4D97-AF65-F5344CB8AC3E}">
        <p14:creationId xmlns:p14="http://schemas.microsoft.com/office/powerpoint/2010/main" val="3908688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720DB99-7745-4E75-9D96-AAB6D55C531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504B0465-3B07-49BF-BEA7-D8147624629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D68803C4-E159-4360-B7BB-74205C8F782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6096CCF-8B88-417D-A5A4-F1C3A77B6D1B}"/>
              </a:ext>
            </a:extLst>
          </p:cNvPr>
          <p:cNvSpPr>
            <a:spLocks noGrp="1"/>
          </p:cNvSpPr>
          <p:nvPr>
            <p:ph type="title"/>
          </p:nvPr>
        </p:nvSpPr>
        <p:spPr>
          <a:xfrm>
            <a:off x="1069848" y="484632"/>
            <a:ext cx="10058400" cy="1609344"/>
          </a:xfrm>
        </p:spPr>
        <p:txBody>
          <a:bodyPr>
            <a:normAutofit/>
          </a:bodyPr>
          <a:lstStyle/>
          <a:p>
            <a:r>
              <a:rPr lang="en-US" dirty="0"/>
              <a:t>Steps 1-2</a:t>
            </a:r>
          </a:p>
        </p:txBody>
      </p:sp>
      <p:sp>
        <p:nvSpPr>
          <p:cNvPr id="3" name="Content Placeholder 2">
            <a:extLst>
              <a:ext uri="{FF2B5EF4-FFF2-40B4-BE49-F238E27FC236}">
                <a16:creationId xmlns:a16="http://schemas.microsoft.com/office/drawing/2014/main" id="{098A6535-7E12-4A0B-B1A4-84FB31C27245}"/>
              </a:ext>
            </a:extLst>
          </p:cNvPr>
          <p:cNvSpPr>
            <a:spLocks noGrp="1"/>
          </p:cNvSpPr>
          <p:nvPr>
            <p:ph idx="1"/>
          </p:nvPr>
        </p:nvSpPr>
        <p:spPr>
          <a:xfrm>
            <a:off x="1069848" y="2320412"/>
            <a:ext cx="10058400" cy="3851787"/>
          </a:xfrm>
        </p:spPr>
        <p:txBody>
          <a:bodyPr>
            <a:normAutofit/>
          </a:bodyPr>
          <a:lstStyle/>
          <a:p>
            <a:r>
              <a:rPr lang="en-US" sz="2400" dirty="0"/>
              <a:t>Get into groups of two or three and switch papers. Try not to pair up with the same person/people you worked with on Monday: the less you know about the paper, the better!</a:t>
            </a:r>
          </a:p>
          <a:p>
            <a:endParaRPr lang="en-US" sz="2400" dirty="0"/>
          </a:p>
          <a:p>
            <a:pPr marL="0" indent="0">
              <a:buNone/>
            </a:pPr>
            <a:endParaRPr lang="en-US" sz="2400" dirty="0"/>
          </a:p>
          <a:p>
            <a:r>
              <a:rPr lang="en-US" sz="2400" dirty="0"/>
              <a:t>Read the paper out loud to your partner. Mark any sections where you trip over the words. If it’s hard to read out loud, it might also be difficult for us to read! Consider concision of language when reading aloud.</a:t>
            </a:r>
          </a:p>
        </p:txBody>
      </p:sp>
    </p:spTree>
    <p:extLst>
      <p:ext uri="{BB962C8B-B14F-4D97-AF65-F5344CB8AC3E}">
        <p14:creationId xmlns:p14="http://schemas.microsoft.com/office/powerpoint/2010/main" val="1157352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720DB99-7745-4E75-9D96-AAB6D55C531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504B0465-3B07-49BF-BEA7-D8147624629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8767095-CA2F-4186-B36D-FDDE22136EBE}"/>
              </a:ext>
            </a:extLst>
          </p:cNvPr>
          <p:cNvSpPr>
            <a:spLocks noGrp="1"/>
          </p:cNvSpPr>
          <p:nvPr>
            <p:ph type="title"/>
          </p:nvPr>
        </p:nvSpPr>
        <p:spPr>
          <a:xfrm>
            <a:off x="1069848" y="484632"/>
            <a:ext cx="10058400" cy="1609344"/>
          </a:xfrm>
        </p:spPr>
        <p:txBody>
          <a:bodyPr>
            <a:normAutofit/>
          </a:bodyPr>
          <a:lstStyle/>
          <a:p>
            <a:r>
              <a:rPr lang="en-US" dirty="0"/>
              <a:t>Steps 3-4</a:t>
            </a:r>
          </a:p>
        </p:txBody>
      </p:sp>
      <p:sp>
        <p:nvSpPr>
          <p:cNvPr id="3" name="Content Placeholder 2">
            <a:extLst>
              <a:ext uri="{FF2B5EF4-FFF2-40B4-BE49-F238E27FC236}">
                <a16:creationId xmlns:a16="http://schemas.microsoft.com/office/drawing/2014/main" id="{64260108-8A78-4124-8F34-A3B6A2FC2CA6}"/>
              </a:ext>
            </a:extLst>
          </p:cNvPr>
          <p:cNvSpPr>
            <a:spLocks noGrp="1"/>
          </p:cNvSpPr>
          <p:nvPr>
            <p:ph idx="1"/>
          </p:nvPr>
        </p:nvSpPr>
        <p:spPr>
          <a:xfrm>
            <a:off x="1069848" y="2320412"/>
            <a:ext cx="10058400" cy="3851787"/>
          </a:xfrm>
        </p:spPr>
        <p:txBody>
          <a:bodyPr>
            <a:normAutofit/>
          </a:bodyPr>
          <a:lstStyle/>
          <a:p>
            <a:r>
              <a:rPr lang="en-US" sz="2400" dirty="0"/>
              <a:t>Go through the paper in front of you and read it backwards. Read the last sentence, then the sentence after that, then the sentence after that. </a:t>
            </a:r>
          </a:p>
          <a:p>
            <a:pPr lvl="1"/>
            <a:r>
              <a:rPr lang="en-US" sz="2000" dirty="0"/>
              <a:t>On a sentence level, does the prose make sense? Reading backwards forces us to ignore the flow of the essay and prevents us from filling in logical gaps without realizing it. </a:t>
            </a:r>
          </a:p>
          <a:p>
            <a:r>
              <a:rPr lang="en-US" sz="2400" dirty="0"/>
              <a:t>Check for repeated words, missing words, common grammatical mistakes (to, too, two, you’re, your, their, they’re, there, etc.) and in-text citation format. If you need help checking, feel free to ask us or check Purdue OWL!</a:t>
            </a:r>
          </a:p>
        </p:txBody>
      </p:sp>
    </p:spTree>
    <p:extLst>
      <p:ext uri="{BB962C8B-B14F-4D97-AF65-F5344CB8AC3E}">
        <p14:creationId xmlns:p14="http://schemas.microsoft.com/office/powerpoint/2010/main" val="377792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720DB99-7745-4E75-9D96-AAB6D55C531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504B0465-3B07-49BF-BEA7-D8147624629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4E37589-0F37-42A5-88E0-12945E0315B7}"/>
              </a:ext>
            </a:extLst>
          </p:cNvPr>
          <p:cNvSpPr>
            <a:spLocks noGrp="1"/>
          </p:cNvSpPr>
          <p:nvPr>
            <p:ph type="title"/>
          </p:nvPr>
        </p:nvSpPr>
        <p:spPr>
          <a:xfrm>
            <a:off x="1069848" y="484632"/>
            <a:ext cx="10058400" cy="1609344"/>
          </a:xfrm>
        </p:spPr>
        <p:txBody>
          <a:bodyPr>
            <a:normAutofit/>
          </a:bodyPr>
          <a:lstStyle/>
          <a:p>
            <a:r>
              <a:rPr lang="en-US" dirty="0"/>
              <a:t>Step 5-6</a:t>
            </a:r>
          </a:p>
        </p:txBody>
      </p:sp>
      <p:sp>
        <p:nvSpPr>
          <p:cNvPr id="3" name="Content Placeholder 2">
            <a:extLst>
              <a:ext uri="{FF2B5EF4-FFF2-40B4-BE49-F238E27FC236}">
                <a16:creationId xmlns:a16="http://schemas.microsoft.com/office/drawing/2014/main" id="{7D12CA38-5FC9-4F6E-8394-718CECD01C79}"/>
              </a:ext>
            </a:extLst>
          </p:cNvPr>
          <p:cNvSpPr>
            <a:spLocks noGrp="1"/>
          </p:cNvSpPr>
          <p:nvPr>
            <p:ph idx="1"/>
          </p:nvPr>
        </p:nvSpPr>
        <p:spPr>
          <a:xfrm>
            <a:off x="1069848" y="2320412"/>
            <a:ext cx="10058400" cy="3851787"/>
          </a:xfrm>
        </p:spPr>
        <p:txBody>
          <a:bodyPr>
            <a:normAutofit/>
          </a:bodyPr>
          <a:lstStyle/>
          <a:p>
            <a:r>
              <a:rPr lang="en-US"/>
              <a:t>Find several places where the author models concision of language and where the author breaks the rules of best practice, writing in language that is either too wordy or imprecise.</a:t>
            </a:r>
          </a:p>
          <a:p>
            <a:endParaRPr lang="en-US"/>
          </a:p>
          <a:p>
            <a:r>
              <a:rPr lang="en-US"/>
              <a:t>Free discussion: This is the end of our workshop segment for these papers, so use this time to make sure you’ve said all you want to say about your partner’s paper! You can also use this time to ask specific questions about your own paper.</a:t>
            </a:r>
          </a:p>
        </p:txBody>
      </p:sp>
    </p:spTree>
    <p:extLst>
      <p:ext uri="{BB962C8B-B14F-4D97-AF65-F5344CB8AC3E}">
        <p14:creationId xmlns:p14="http://schemas.microsoft.com/office/powerpoint/2010/main" val="37056982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21</TotalTime>
  <Words>796</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Rockwell</vt:lpstr>
      <vt:lpstr>Rockwell Condensed</vt:lpstr>
      <vt:lpstr>Rockwell Extra Bold</vt:lpstr>
      <vt:lpstr>Wingdings</vt:lpstr>
      <vt:lpstr>Wood Type</vt:lpstr>
      <vt:lpstr>Workshop Day! </vt:lpstr>
      <vt:lpstr>A few quick notes:</vt:lpstr>
      <vt:lpstr>A few more notes: concision</vt:lpstr>
      <vt:lpstr>A few more notes: concision</vt:lpstr>
      <vt:lpstr>Even more notes: passive voice</vt:lpstr>
      <vt:lpstr>Steps 1-2</vt:lpstr>
      <vt:lpstr>Steps 3-4</vt:lpstr>
      <vt:lpstr>Step 5-6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Day!</dc:title>
  <dc:creator>Corrine Hickin</dc:creator>
  <cp:lastModifiedBy>Corrine Hickin</cp:lastModifiedBy>
  <cp:revision>4</cp:revision>
  <dcterms:created xsi:type="dcterms:W3CDTF">2018-04-02T01:34:31Z</dcterms:created>
  <dcterms:modified xsi:type="dcterms:W3CDTF">2018-05-02T17:24:35Z</dcterms:modified>
</cp:coreProperties>
</file>