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Architects Daughter"/>
      <p:regular r:id="rId19"/>
    </p:embeddedFont>
    <p:embeddedFont>
      <p:font typeface="Economica"/>
      <p:regular r:id="rId20"/>
      <p:bold r:id="rId21"/>
      <p:italic r:id="rId22"/>
      <p:boldItalic r:id="rId23"/>
    </p:embeddedFont>
    <p:embeddedFont>
      <p:font typeface="Permanent Marker"/>
      <p:regular r:id="rId24"/>
    </p:embeddedFont>
    <p:embeddedFont>
      <p:font typeface="Shadows Into Light"/>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Economica-regular.fntdata"/><Relationship Id="rId22" Type="http://schemas.openxmlformats.org/officeDocument/2006/relationships/font" Target="fonts/Economica-italic.fntdata"/><Relationship Id="rId21" Type="http://schemas.openxmlformats.org/officeDocument/2006/relationships/font" Target="fonts/Economica-bold.fntdata"/><Relationship Id="rId24" Type="http://schemas.openxmlformats.org/officeDocument/2006/relationships/font" Target="fonts/PermanentMarker-regular.fntdata"/><Relationship Id="rId23" Type="http://schemas.openxmlformats.org/officeDocument/2006/relationships/font" Target="fonts/Economic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ShadowsIntoLigh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ArchitectsDaughter-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7.png"/><Relationship Id="rId4" Type="http://schemas.openxmlformats.org/officeDocument/2006/relationships/image" Target="../media/image01.png"/><Relationship Id="rId11" Type="http://schemas.openxmlformats.org/officeDocument/2006/relationships/image" Target="../media/image03.png"/><Relationship Id="rId10" Type="http://schemas.openxmlformats.org/officeDocument/2006/relationships/image" Target="../media/image00.png"/><Relationship Id="rId9" Type="http://schemas.openxmlformats.org/officeDocument/2006/relationships/image" Target="../media/image06.png"/><Relationship Id="rId5" Type="http://schemas.openxmlformats.org/officeDocument/2006/relationships/image" Target="../media/image05.png"/><Relationship Id="rId6" Type="http://schemas.openxmlformats.org/officeDocument/2006/relationships/image" Target="../media/image04.png"/><Relationship Id="rId7" Type="http://schemas.openxmlformats.org/officeDocument/2006/relationships/image" Target="../media/image02.png"/><Relationship Id="rId8" Type="http://schemas.openxmlformats.org/officeDocument/2006/relationships/image" Target="../media/image0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7.png"/><Relationship Id="rId4" Type="http://schemas.openxmlformats.org/officeDocument/2006/relationships/image" Target="../media/image01.png"/><Relationship Id="rId5" Type="http://schemas.openxmlformats.org/officeDocument/2006/relationships/image" Target="../media/image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7.png"/><Relationship Id="rId4" Type="http://schemas.openxmlformats.org/officeDocument/2006/relationships/image" Target="../media/image01.png"/><Relationship Id="rId5" Type="http://schemas.openxmlformats.org/officeDocument/2006/relationships/image" Target="../media/image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7.png"/><Relationship Id="rId4" Type="http://schemas.openxmlformats.org/officeDocument/2006/relationships/image" Target="../media/image01.png"/><Relationship Id="rId5"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7.png"/><Relationship Id="rId4" Type="http://schemas.openxmlformats.org/officeDocument/2006/relationships/image" Target="../media/image04.png"/><Relationship Id="rId10" Type="http://schemas.openxmlformats.org/officeDocument/2006/relationships/image" Target="../media/image00.png"/><Relationship Id="rId9" Type="http://schemas.openxmlformats.org/officeDocument/2006/relationships/image" Target="../media/image03.png"/><Relationship Id="rId5" Type="http://schemas.openxmlformats.org/officeDocument/2006/relationships/image" Target="../media/image01.png"/><Relationship Id="rId6" Type="http://schemas.openxmlformats.org/officeDocument/2006/relationships/image" Target="../media/image05.png"/><Relationship Id="rId7" Type="http://schemas.openxmlformats.org/officeDocument/2006/relationships/image" Target="../media/image02.png"/><Relationship Id="rId8" Type="http://schemas.openxmlformats.org/officeDocument/2006/relationships/image" Target="../media/image0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7.png"/><Relationship Id="rId4" Type="http://schemas.openxmlformats.org/officeDocument/2006/relationships/image" Target="../media/image01.png"/><Relationship Id="rId5" Type="http://schemas.openxmlformats.org/officeDocument/2006/relationships/image" Target="../media/image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7.png"/><Relationship Id="rId4"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7.png"/><Relationship Id="rId4"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7.png"/><Relationship Id="rId4"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7.png"/><Relationship Id="rId4" Type="http://schemas.openxmlformats.org/officeDocument/2006/relationships/image" Target="../media/image02.png"/><Relationship Id="rId5" Type="http://schemas.openxmlformats.org/officeDocument/2006/relationships/image" Target="../media/image0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7.png"/><Relationship Id="rId4" Type="http://schemas.openxmlformats.org/officeDocument/2006/relationships/image" Target="../media/image02.png"/><Relationship Id="rId5"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7.png"/><Relationship Id="rId4" Type="http://schemas.openxmlformats.org/officeDocument/2006/relationships/image" Target="../media/image02.png"/><Relationship Id="rId5"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7.png"/><Relationship Id="rId4" Type="http://schemas.openxmlformats.org/officeDocument/2006/relationships/image" Target="../media/image02.png"/><Relationship Id="rId5"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7.png"/><Relationship Id="rId4" Type="http://schemas.openxmlformats.org/officeDocument/2006/relationships/image" Target="../media/image02.png"/><Relationship Id="rId5"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27875"/>
            <a:ext cx="9144000" cy="5143499"/>
          </a:xfrm>
          <a:prstGeom prst="rect">
            <a:avLst/>
          </a:prstGeom>
          <a:noFill/>
          <a:ln>
            <a:noFill/>
          </a:ln>
        </p:spPr>
      </p:pic>
      <p:grpSp>
        <p:nvGrpSpPr>
          <p:cNvPr id="55" name="Shape 55"/>
          <p:cNvGrpSpPr/>
          <p:nvPr/>
        </p:nvGrpSpPr>
        <p:grpSpPr>
          <a:xfrm>
            <a:off x="6285824" y="348700"/>
            <a:ext cx="2590450" cy="2495599"/>
            <a:chOff x="6285824" y="348700"/>
            <a:chExt cx="2590450" cy="2495599"/>
          </a:xfrm>
        </p:grpSpPr>
        <p:pic>
          <p:nvPicPr>
            <p:cNvPr id="56" name="Shape 56"/>
            <p:cNvPicPr preferRelativeResize="0"/>
            <p:nvPr/>
          </p:nvPicPr>
          <p:blipFill>
            <a:blip r:embed="rId4">
              <a:alphaModFix/>
            </a:blip>
            <a:stretch>
              <a:fillRect/>
            </a:stretch>
          </p:blipFill>
          <p:spPr>
            <a:xfrm>
              <a:off x="6285824" y="434575"/>
              <a:ext cx="2590450" cy="2409724"/>
            </a:xfrm>
            <a:prstGeom prst="rect">
              <a:avLst/>
            </a:prstGeom>
            <a:noFill/>
            <a:ln>
              <a:noFill/>
            </a:ln>
          </p:spPr>
        </p:pic>
        <p:pic>
          <p:nvPicPr>
            <p:cNvPr id="57" name="Shape 57"/>
            <p:cNvPicPr preferRelativeResize="0"/>
            <p:nvPr/>
          </p:nvPicPr>
          <p:blipFill>
            <a:blip r:embed="rId5">
              <a:alphaModFix/>
            </a:blip>
            <a:stretch>
              <a:fillRect/>
            </a:stretch>
          </p:blipFill>
          <p:spPr>
            <a:xfrm>
              <a:off x="7154923" y="348700"/>
              <a:ext cx="737949" cy="692900"/>
            </a:xfrm>
            <a:prstGeom prst="rect">
              <a:avLst/>
            </a:prstGeom>
            <a:noFill/>
            <a:ln>
              <a:noFill/>
            </a:ln>
          </p:spPr>
        </p:pic>
      </p:grpSp>
      <p:pic>
        <p:nvPicPr>
          <p:cNvPr id="58" name="Shape 58"/>
          <p:cNvPicPr preferRelativeResize="0"/>
          <p:nvPr/>
        </p:nvPicPr>
        <p:blipFill>
          <a:blip r:embed="rId6">
            <a:alphaModFix/>
          </a:blip>
          <a:stretch>
            <a:fillRect/>
          </a:stretch>
        </p:blipFill>
        <p:spPr>
          <a:xfrm>
            <a:off x="433611" y="241375"/>
            <a:ext cx="2373313" cy="2302749"/>
          </a:xfrm>
          <a:prstGeom prst="rect">
            <a:avLst/>
          </a:prstGeom>
          <a:noFill/>
          <a:ln>
            <a:noFill/>
          </a:ln>
        </p:spPr>
      </p:pic>
      <p:grpSp>
        <p:nvGrpSpPr>
          <p:cNvPr id="59" name="Shape 59"/>
          <p:cNvGrpSpPr/>
          <p:nvPr/>
        </p:nvGrpSpPr>
        <p:grpSpPr>
          <a:xfrm>
            <a:off x="3226531" y="1446277"/>
            <a:ext cx="2690937" cy="2676502"/>
            <a:chOff x="2939951" y="1072826"/>
            <a:chExt cx="4641948" cy="4051623"/>
          </a:xfrm>
        </p:grpSpPr>
        <p:pic>
          <p:nvPicPr>
            <p:cNvPr id="60" name="Shape 60"/>
            <p:cNvPicPr preferRelativeResize="0"/>
            <p:nvPr/>
          </p:nvPicPr>
          <p:blipFill>
            <a:blip r:embed="rId7">
              <a:alphaModFix/>
            </a:blip>
            <a:stretch>
              <a:fillRect/>
            </a:stretch>
          </p:blipFill>
          <p:spPr>
            <a:xfrm>
              <a:off x="2939951" y="1225224"/>
              <a:ext cx="4641948" cy="3899224"/>
            </a:xfrm>
            <a:prstGeom prst="rect">
              <a:avLst/>
            </a:prstGeom>
            <a:noFill/>
            <a:ln>
              <a:noFill/>
            </a:ln>
          </p:spPr>
        </p:pic>
        <p:pic>
          <p:nvPicPr>
            <p:cNvPr id="61" name="Shape 61"/>
            <p:cNvPicPr preferRelativeResize="0"/>
            <p:nvPr/>
          </p:nvPicPr>
          <p:blipFill>
            <a:blip r:embed="rId8">
              <a:alphaModFix/>
            </a:blip>
            <a:stretch>
              <a:fillRect/>
            </a:stretch>
          </p:blipFill>
          <p:spPr>
            <a:xfrm flipH="1">
              <a:off x="4289685" y="1072826"/>
              <a:ext cx="1021848" cy="1597723"/>
            </a:xfrm>
            <a:prstGeom prst="rect">
              <a:avLst/>
            </a:prstGeom>
            <a:noFill/>
            <a:ln>
              <a:noFill/>
            </a:ln>
          </p:spPr>
        </p:pic>
      </p:grpSp>
      <p:sp>
        <p:nvSpPr>
          <p:cNvPr id="62" name="Shape 62"/>
          <p:cNvSpPr txBox="1"/>
          <p:nvPr/>
        </p:nvSpPr>
        <p:spPr>
          <a:xfrm>
            <a:off x="729300" y="1018700"/>
            <a:ext cx="1809300" cy="916800"/>
          </a:xfrm>
          <a:prstGeom prst="rect">
            <a:avLst/>
          </a:prstGeom>
          <a:noFill/>
          <a:ln>
            <a:noFill/>
          </a:ln>
        </p:spPr>
        <p:txBody>
          <a:bodyPr anchorCtr="0" anchor="t" bIns="91425" lIns="91425" rIns="91425" tIns="91425">
            <a:noAutofit/>
          </a:bodyPr>
          <a:lstStyle/>
          <a:p>
            <a:pPr lvl="0" algn="ctr">
              <a:spcBef>
                <a:spcPts val="0"/>
              </a:spcBef>
              <a:buNone/>
            </a:pPr>
            <a:r>
              <a:rPr b="1" lang="en" sz="6000">
                <a:latin typeface="Shadows Into Light"/>
                <a:ea typeface="Shadows Into Light"/>
                <a:cs typeface="Shadows Into Light"/>
                <a:sym typeface="Shadows Into Light"/>
              </a:rPr>
              <a:t>Style</a:t>
            </a:r>
          </a:p>
        </p:txBody>
      </p:sp>
      <p:sp>
        <p:nvSpPr>
          <p:cNvPr id="63" name="Shape 63"/>
          <p:cNvSpPr txBox="1"/>
          <p:nvPr/>
        </p:nvSpPr>
        <p:spPr>
          <a:xfrm>
            <a:off x="3531400" y="2402325"/>
            <a:ext cx="1809300" cy="916800"/>
          </a:xfrm>
          <a:prstGeom prst="rect">
            <a:avLst/>
          </a:prstGeom>
          <a:noFill/>
          <a:ln>
            <a:noFill/>
          </a:ln>
        </p:spPr>
        <p:txBody>
          <a:bodyPr anchorCtr="0" anchor="t" bIns="91425" lIns="91425" rIns="91425" tIns="91425">
            <a:noAutofit/>
          </a:bodyPr>
          <a:lstStyle/>
          <a:p>
            <a:pPr lvl="0" rtl="0" algn="ctr">
              <a:spcBef>
                <a:spcPts val="0"/>
              </a:spcBef>
              <a:buNone/>
            </a:pPr>
            <a:r>
              <a:rPr b="1" lang="en" sz="6000">
                <a:latin typeface="Shadows Into Light"/>
                <a:ea typeface="Shadows Into Light"/>
                <a:cs typeface="Shadows Into Light"/>
                <a:sym typeface="Shadows Into Light"/>
              </a:rPr>
              <a:t>and</a:t>
            </a:r>
          </a:p>
        </p:txBody>
      </p:sp>
      <p:sp>
        <p:nvSpPr>
          <p:cNvPr id="64" name="Shape 64"/>
          <p:cNvSpPr txBox="1"/>
          <p:nvPr/>
        </p:nvSpPr>
        <p:spPr>
          <a:xfrm>
            <a:off x="6745575" y="1138650"/>
            <a:ext cx="1809300" cy="916800"/>
          </a:xfrm>
          <a:prstGeom prst="rect">
            <a:avLst/>
          </a:prstGeom>
          <a:noFill/>
          <a:ln>
            <a:noFill/>
          </a:ln>
        </p:spPr>
        <p:txBody>
          <a:bodyPr anchorCtr="0" anchor="t" bIns="91425" lIns="91425" rIns="91425" tIns="91425">
            <a:noAutofit/>
          </a:bodyPr>
          <a:lstStyle/>
          <a:p>
            <a:pPr lvl="0" rtl="0">
              <a:spcBef>
                <a:spcPts val="0"/>
              </a:spcBef>
              <a:buNone/>
            </a:pPr>
            <a:r>
              <a:rPr b="1" lang="en" sz="6000">
                <a:latin typeface="Shadows Into Light"/>
                <a:ea typeface="Shadows Into Light"/>
                <a:cs typeface="Shadows Into Light"/>
                <a:sym typeface="Shadows Into Light"/>
              </a:rPr>
              <a:t>Error</a:t>
            </a:r>
          </a:p>
        </p:txBody>
      </p:sp>
      <p:pic>
        <p:nvPicPr>
          <p:cNvPr id="65" name="Shape 65"/>
          <p:cNvPicPr preferRelativeResize="0"/>
          <p:nvPr/>
        </p:nvPicPr>
        <p:blipFill rotWithShape="1">
          <a:blip r:embed="rId9">
            <a:alphaModFix/>
          </a:blip>
          <a:srcRect b="0" l="0" r="0" t="18811"/>
          <a:stretch/>
        </p:blipFill>
        <p:spPr>
          <a:xfrm>
            <a:off x="1085475" y="3090825"/>
            <a:ext cx="1809300" cy="1901424"/>
          </a:xfrm>
          <a:prstGeom prst="rect">
            <a:avLst/>
          </a:prstGeom>
          <a:noFill/>
          <a:ln>
            <a:noFill/>
          </a:ln>
        </p:spPr>
      </p:pic>
      <p:sp>
        <p:nvSpPr>
          <p:cNvPr id="66" name="Shape 66"/>
          <p:cNvSpPr txBox="1"/>
          <p:nvPr/>
        </p:nvSpPr>
        <p:spPr>
          <a:xfrm rot="-777876">
            <a:off x="1257412" y="3699945"/>
            <a:ext cx="1287725" cy="1037389"/>
          </a:xfrm>
          <a:prstGeom prst="rect">
            <a:avLst/>
          </a:prstGeom>
          <a:noFill/>
          <a:ln>
            <a:noFill/>
          </a:ln>
        </p:spPr>
        <p:txBody>
          <a:bodyPr anchorCtr="0" anchor="t" bIns="91425" lIns="91425" rIns="91425" tIns="91425">
            <a:noAutofit/>
          </a:bodyPr>
          <a:lstStyle/>
          <a:p>
            <a:pPr lvl="0" algn="ctr">
              <a:spcBef>
                <a:spcPts val="0"/>
              </a:spcBef>
              <a:buNone/>
            </a:pPr>
            <a:r>
              <a:rPr b="1" lang="en" sz="2400">
                <a:latin typeface="Shadows Into Light"/>
                <a:ea typeface="Shadows Into Light"/>
                <a:cs typeface="Shadows Into Light"/>
                <a:sym typeface="Shadows Into Light"/>
              </a:rPr>
              <a:t>Tara McCurry</a:t>
            </a:r>
          </a:p>
        </p:txBody>
      </p:sp>
      <p:pic>
        <p:nvPicPr>
          <p:cNvPr id="67" name="Shape 67"/>
          <p:cNvPicPr preferRelativeResize="0"/>
          <p:nvPr/>
        </p:nvPicPr>
        <p:blipFill>
          <a:blip r:embed="rId10">
            <a:alphaModFix/>
          </a:blip>
          <a:stretch>
            <a:fillRect/>
          </a:stretch>
        </p:blipFill>
        <p:spPr>
          <a:xfrm>
            <a:off x="6645050" y="3337150"/>
            <a:ext cx="1845133" cy="1531449"/>
          </a:xfrm>
          <a:prstGeom prst="rect">
            <a:avLst/>
          </a:prstGeom>
          <a:noFill/>
          <a:ln>
            <a:noFill/>
          </a:ln>
        </p:spPr>
      </p:pic>
      <p:sp>
        <p:nvSpPr>
          <p:cNvPr id="68" name="Shape 68"/>
          <p:cNvSpPr txBox="1"/>
          <p:nvPr/>
        </p:nvSpPr>
        <p:spPr>
          <a:xfrm rot="-777876">
            <a:off x="6860987" y="3644532"/>
            <a:ext cx="1287725" cy="1037389"/>
          </a:xfrm>
          <a:prstGeom prst="rect">
            <a:avLst/>
          </a:prstGeom>
          <a:noFill/>
          <a:ln>
            <a:noFill/>
          </a:ln>
        </p:spPr>
        <p:txBody>
          <a:bodyPr anchorCtr="0" anchor="t" bIns="91425" lIns="91425" rIns="91425" tIns="91425">
            <a:noAutofit/>
          </a:bodyPr>
          <a:lstStyle/>
          <a:p>
            <a:pPr lvl="0" rtl="0" algn="ctr">
              <a:spcBef>
                <a:spcPts val="0"/>
              </a:spcBef>
              <a:buNone/>
            </a:pPr>
            <a:r>
              <a:rPr b="1" lang="en" sz="2400">
                <a:latin typeface="Shadows Into Light"/>
                <a:ea typeface="Shadows Into Light"/>
                <a:cs typeface="Shadows Into Light"/>
                <a:sym typeface="Shadows Into Light"/>
              </a:rPr>
              <a:t>Corrine</a:t>
            </a:r>
          </a:p>
          <a:p>
            <a:pPr lvl="0" rtl="0" algn="ctr">
              <a:spcBef>
                <a:spcPts val="0"/>
              </a:spcBef>
              <a:buNone/>
            </a:pPr>
            <a:r>
              <a:rPr b="1" lang="en" sz="2400">
                <a:latin typeface="Shadows Into Light"/>
                <a:ea typeface="Shadows Into Light"/>
                <a:cs typeface="Shadows Into Light"/>
                <a:sym typeface="Shadows Into Light"/>
              </a:rPr>
              <a:t>Hickin</a:t>
            </a:r>
          </a:p>
        </p:txBody>
      </p:sp>
      <p:pic>
        <p:nvPicPr>
          <p:cNvPr id="69" name="Shape 69"/>
          <p:cNvPicPr preferRelativeResize="0"/>
          <p:nvPr/>
        </p:nvPicPr>
        <p:blipFill>
          <a:blip r:embed="rId11">
            <a:alphaModFix/>
          </a:blip>
          <a:stretch>
            <a:fillRect/>
          </a:stretch>
        </p:blipFill>
        <p:spPr>
          <a:xfrm>
            <a:off x="7065375" y="3243399"/>
            <a:ext cx="615124" cy="577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0" y="-24725"/>
            <a:ext cx="9144000" cy="5143499"/>
          </a:xfrm>
          <a:prstGeom prst="rect">
            <a:avLst/>
          </a:prstGeom>
          <a:noFill/>
          <a:ln>
            <a:noFill/>
          </a:ln>
        </p:spPr>
      </p:pic>
      <p:sp>
        <p:nvSpPr>
          <p:cNvPr id="149" name="Shape 149"/>
          <p:cNvSpPr txBox="1"/>
          <p:nvPr>
            <p:ph type="title"/>
          </p:nvPr>
        </p:nvSpPr>
        <p:spPr>
          <a:xfrm>
            <a:off x="92650" y="39400"/>
            <a:ext cx="8520600" cy="572700"/>
          </a:xfrm>
          <a:prstGeom prst="rect">
            <a:avLst/>
          </a:prstGeom>
        </p:spPr>
        <p:txBody>
          <a:bodyPr anchorCtr="0" anchor="t" bIns="91425" lIns="91425" rIns="91425" tIns="91425">
            <a:noAutofit/>
          </a:bodyPr>
          <a:lstStyle/>
          <a:p>
            <a:pPr lvl="0">
              <a:spcBef>
                <a:spcPts val="0"/>
              </a:spcBef>
              <a:buNone/>
            </a:pPr>
            <a:r>
              <a:rPr b="1" lang="en" sz="3600">
                <a:latin typeface="Economica"/>
                <a:ea typeface="Economica"/>
                <a:cs typeface="Economica"/>
                <a:sym typeface="Economica"/>
              </a:rPr>
              <a:t>Readings Discussion: Joseph Williams </a:t>
            </a:r>
          </a:p>
        </p:txBody>
      </p:sp>
      <p:pic>
        <p:nvPicPr>
          <p:cNvPr id="150" name="Shape 150"/>
          <p:cNvPicPr preferRelativeResize="0"/>
          <p:nvPr/>
        </p:nvPicPr>
        <p:blipFill>
          <a:blip r:embed="rId4">
            <a:alphaModFix/>
          </a:blip>
          <a:stretch>
            <a:fillRect/>
          </a:stretch>
        </p:blipFill>
        <p:spPr>
          <a:xfrm rot="-248540">
            <a:off x="2036549" y="809030"/>
            <a:ext cx="5962302" cy="4104637"/>
          </a:xfrm>
          <a:prstGeom prst="rect">
            <a:avLst/>
          </a:prstGeom>
          <a:noFill/>
          <a:ln>
            <a:noFill/>
          </a:ln>
        </p:spPr>
      </p:pic>
      <p:pic>
        <p:nvPicPr>
          <p:cNvPr id="151" name="Shape 151"/>
          <p:cNvPicPr preferRelativeResize="0"/>
          <p:nvPr/>
        </p:nvPicPr>
        <p:blipFill>
          <a:blip r:embed="rId5">
            <a:alphaModFix/>
          </a:blip>
          <a:stretch>
            <a:fillRect/>
          </a:stretch>
        </p:blipFill>
        <p:spPr>
          <a:xfrm rot="-248538">
            <a:off x="4071474" y="610518"/>
            <a:ext cx="1142157" cy="1118560"/>
          </a:xfrm>
          <a:prstGeom prst="rect">
            <a:avLst/>
          </a:prstGeom>
          <a:noFill/>
          <a:ln>
            <a:noFill/>
          </a:ln>
        </p:spPr>
      </p:pic>
      <p:sp>
        <p:nvSpPr>
          <p:cNvPr id="152" name="Shape 152"/>
          <p:cNvSpPr txBox="1"/>
          <p:nvPr>
            <p:ph idx="1" type="body"/>
          </p:nvPr>
        </p:nvSpPr>
        <p:spPr>
          <a:xfrm rot="-212277">
            <a:off x="2575652" y="1269256"/>
            <a:ext cx="4944122" cy="2903229"/>
          </a:xfrm>
          <a:prstGeom prst="rect">
            <a:avLst/>
          </a:prstGeom>
        </p:spPr>
        <p:txBody>
          <a:bodyPr anchorCtr="0" anchor="t" bIns="91425" lIns="91425" rIns="91425" tIns="91425">
            <a:noAutofit/>
          </a:bodyPr>
          <a:lstStyle/>
          <a:p>
            <a:pPr lvl="0">
              <a:spcBef>
                <a:spcPts val="0"/>
              </a:spcBef>
              <a:buNone/>
            </a:pPr>
            <a:r>
              <a:rPr b="1" lang="en">
                <a:solidFill>
                  <a:srgbClr val="000000"/>
                </a:solidFill>
                <a:latin typeface="Architects Daughter"/>
                <a:ea typeface="Architects Daughter"/>
                <a:cs typeface="Architects Daughter"/>
                <a:sym typeface="Architects Daughter"/>
              </a:rPr>
              <a:t>“It is the difference between reading for typographical errors and reading for content. When we read for typos, letters constitute the field of attention; content becomes virtually inaccessible. When we read for content, semantic structures constitute the field of attention; letters--for the most part--recede from our consciousness” (Williams 154).</a:t>
            </a:r>
          </a:p>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0" y="-24725"/>
            <a:ext cx="9144000" cy="5143499"/>
          </a:xfrm>
          <a:prstGeom prst="rect">
            <a:avLst/>
          </a:prstGeom>
          <a:noFill/>
          <a:ln>
            <a:noFill/>
          </a:ln>
        </p:spPr>
      </p:pic>
      <p:sp>
        <p:nvSpPr>
          <p:cNvPr id="158" name="Shape 158"/>
          <p:cNvSpPr txBox="1"/>
          <p:nvPr>
            <p:ph type="title"/>
          </p:nvPr>
        </p:nvSpPr>
        <p:spPr>
          <a:xfrm>
            <a:off x="311700" y="64025"/>
            <a:ext cx="8520600" cy="572700"/>
          </a:xfrm>
          <a:prstGeom prst="rect">
            <a:avLst/>
          </a:prstGeom>
        </p:spPr>
        <p:txBody>
          <a:bodyPr anchorCtr="0" anchor="t" bIns="91425" lIns="91425" rIns="91425" tIns="91425">
            <a:noAutofit/>
          </a:bodyPr>
          <a:lstStyle/>
          <a:p>
            <a:pPr lvl="0" rtl="0">
              <a:spcBef>
                <a:spcPts val="0"/>
              </a:spcBef>
              <a:buNone/>
            </a:pPr>
            <a:r>
              <a:rPr b="1" lang="en" sz="3600">
                <a:latin typeface="Economica"/>
                <a:ea typeface="Economica"/>
                <a:cs typeface="Economica"/>
                <a:sym typeface="Economica"/>
              </a:rPr>
              <a:t>Readings Discussion: Angela Petit</a:t>
            </a:r>
          </a:p>
        </p:txBody>
      </p:sp>
      <p:pic>
        <p:nvPicPr>
          <p:cNvPr id="159" name="Shape 159"/>
          <p:cNvPicPr preferRelativeResize="0"/>
          <p:nvPr/>
        </p:nvPicPr>
        <p:blipFill>
          <a:blip r:embed="rId4">
            <a:alphaModFix/>
          </a:blip>
          <a:stretch>
            <a:fillRect/>
          </a:stretch>
        </p:blipFill>
        <p:spPr>
          <a:xfrm rot="-248540">
            <a:off x="2036549" y="809030"/>
            <a:ext cx="5962302" cy="4104637"/>
          </a:xfrm>
          <a:prstGeom prst="rect">
            <a:avLst/>
          </a:prstGeom>
          <a:noFill/>
          <a:ln>
            <a:noFill/>
          </a:ln>
        </p:spPr>
      </p:pic>
      <p:pic>
        <p:nvPicPr>
          <p:cNvPr id="160" name="Shape 160"/>
          <p:cNvPicPr preferRelativeResize="0"/>
          <p:nvPr/>
        </p:nvPicPr>
        <p:blipFill>
          <a:blip r:embed="rId5">
            <a:alphaModFix/>
          </a:blip>
          <a:stretch>
            <a:fillRect/>
          </a:stretch>
        </p:blipFill>
        <p:spPr>
          <a:xfrm rot="-248538">
            <a:off x="4071474" y="610518"/>
            <a:ext cx="1142157" cy="1118560"/>
          </a:xfrm>
          <a:prstGeom prst="rect">
            <a:avLst/>
          </a:prstGeom>
          <a:noFill/>
          <a:ln>
            <a:noFill/>
          </a:ln>
        </p:spPr>
      </p:pic>
      <p:sp>
        <p:nvSpPr>
          <p:cNvPr id="161" name="Shape 161"/>
          <p:cNvSpPr txBox="1"/>
          <p:nvPr>
            <p:ph idx="1" type="body"/>
          </p:nvPr>
        </p:nvSpPr>
        <p:spPr>
          <a:xfrm rot="-194687">
            <a:off x="2594220" y="1453077"/>
            <a:ext cx="5151759" cy="3416467"/>
          </a:xfrm>
          <a:prstGeom prst="rect">
            <a:avLst/>
          </a:prstGeom>
        </p:spPr>
        <p:txBody>
          <a:bodyPr anchorCtr="0" anchor="t" bIns="91425" lIns="91425" rIns="91425" tIns="91425">
            <a:noAutofit/>
          </a:bodyPr>
          <a:lstStyle/>
          <a:p>
            <a:pPr lvl="0" rtl="0">
              <a:spcBef>
                <a:spcPts val="0"/>
              </a:spcBef>
              <a:buNone/>
            </a:pPr>
            <a:r>
              <a:rPr b="1" lang="en">
                <a:solidFill>
                  <a:schemeClr val="dk1"/>
                </a:solidFill>
                <a:latin typeface="Architects Daughter"/>
                <a:ea typeface="Architects Daughter"/>
                <a:cs typeface="Architects Daughter"/>
                <a:sym typeface="Architects Daughter"/>
              </a:rPr>
              <a:t>“</a:t>
            </a:r>
            <a:r>
              <a:rPr b="1" lang="en">
                <a:solidFill>
                  <a:schemeClr val="dk1"/>
                </a:solidFill>
                <a:latin typeface="Architects Daughter"/>
                <a:ea typeface="Architects Daughter"/>
                <a:cs typeface="Architects Daughter"/>
                <a:sym typeface="Architects Daughter"/>
              </a:rPr>
              <a:t>Without fairly sound technical expertise, even the most brilliant students cannot express their ideas completely or effectively. If teachers do not add to students’ expressive resources, they perform a disservice” (McDowell 254).</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pic>
        <p:nvPicPr>
          <p:cNvPr id="166" name="Shape 166"/>
          <p:cNvPicPr preferRelativeResize="0"/>
          <p:nvPr/>
        </p:nvPicPr>
        <p:blipFill>
          <a:blip r:embed="rId3">
            <a:alphaModFix/>
          </a:blip>
          <a:stretch>
            <a:fillRect/>
          </a:stretch>
        </p:blipFill>
        <p:spPr>
          <a:xfrm>
            <a:off x="0" y="-24725"/>
            <a:ext cx="9144000" cy="5168224"/>
          </a:xfrm>
          <a:prstGeom prst="rect">
            <a:avLst/>
          </a:prstGeom>
          <a:noFill/>
          <a:ln>
            <a:noFill/>
          </a:ln>
        </p:spPr>
      </p:pic>
      <p:sp>
        <p:nvSpPr>
          <p:cNvPr id="167" name="Shape 167"/>
          <p:cNvSpPr txBox="1"/>
          <p:nvPr>
            <p:ph type="title"/>
          </p:nvPr>
        </p:nvSpPr>
        <p:spPr>
          <a:xfrm>
            <a:off x="235500" y="-12175"/>
            <a:ext cx="8520600" cy="572700"/>
          </a:xfrm>
          <a:prstGeom prst="rect">
            <a:avLst/>
          </a:prstGeom>
        </p:spPr>
        <p:txBody>
          <a:bodyPr anchorCtr="0" anchor="t" bIns="91425" lIns="91425" rIns="91425" tIns="91425">
            <a:noAutofit/>
          </a:bodyPr>
          <a:lstStyle/>
          <a:p>
            <a:pPr lvl="0" rtl="0">
              <a:spcBef>
                <a:spcPts val="0"/>
              </a:spcBef>
              <a:buNone/>
            </a:pPr>
            <a:r>
              <a:rPr b="1" lang="en" sz="3600">
                <a:latin typeface="Economica"/>
                <a:ea typeface="Economica"/>
                <a:cs typeface="Economica"/>
                <a:sym typeface="Economica"/>
              </a:rPr>
              <a:t>Readings Discussion: Corrigan </a:t>
            </a:r>
          </a:p>
        </p:txBody>
      </p:sp>
      <p:pic>
        <p:nvPicPr>
          <p:cNvPr id="168" name="Shape 168"/>
          <p:cNvPicPr preferRelativeResize="0"/>
          <p:nvPr/>
        </p:nvPicPr>
        <p:blipFill>
          <a:blip r:embed="rId4">
            <a:alphaModFix/>
          </a:blip>
          <a:stretch>
            <a:fillRect/>
          </a:stretch>
        </p:blipFill>
        <p:spPr>
          <a:xfrm rot="-248540">
            <a:off x="2036549" y="809030"/>
            <a:ext cx="5962302" cy="4104637"/>
          </a:xfrm>
          <a:prstGeom prst="rect">
            <a:avLst/>
          </a:prstGeom>
          <a:noFill/>
          <a:ln>
            <a:noFill/>
          </a:ln>
        </p:spPr>
      </p:pic>
      <p:pic>
        <p:nvPicPr>
          <p:cNvPr id="169" name="Shape 169"/>
          <p:cNvPicPr preferRelativeResize="0"/>
          <p:nvPr/>
        </p:nvPicPr>
        <p:blipFill>
          <a:blip r:embed="rId5">
            <a:alphaModFix/>
          </a:blip>
          <a:stretch>
            <a:fillRect/>
          </a:stretch>
        </p:blipFill>
        <p:spPr>
          <a:xfrm rot="-248538">
            <a:off x="4071474" y="610518"/>
            <a:ext cx="1142157" cy="1118560"/>
          </a:xfrm>
          <a:prstGeom prst="rect">
            <a:avLst/>
          </a:prstGeom>
          <a:noFill/>
          <a:ln>
            <a:noFill/>
          </a:ln>
        </p:spPr>
      </p:pic>
      <p:sp>
        <p:nvSpPr>
          <p:cNvPr id="170" name="Shape 170"/>
          <p:cNvSpPr txBox="1"/>
          <p:nvPr>
            <p:ph idx="1" type="body"/>
          </p:nvPr>
        </p:nvSpPr>
        <p:spPr>
          <a:xfrm rot="-312551">
            <a:off x="2577327" y="1424298"/>
            <a:ext cx="5167843" cy="3144397"/>
          </a:xfrm>
          <a:prstGeom prst="rect">
            <a:avLst/>
          </a:prstGeom>
        </p:spPr>
        <p:txBody>
          <a:bodyPr anchorCtr="0" anchor="t" bIns="91425" lIns="91425" rIns="91425" tIns="91425">
            <a:noAutofit/>
          </a:bodyPr>
          <a:lstStyle/>
          <a:p>
            <a:pPr lvl="0" rtl="0">
              <a:spcBef>
                <a:spcPts val="0"/>
              </a:spcBef>
              <a:buNone/>
            </a:pPr>
            <a:r>
              <a:rPr b="1" lang="en">
                <a:solidFill>
                  <a:srgbClr val="000000"/>
                </a:solidFill>
                <a:latin typeface="Architects Daughter"/>
                <a:ea typeface="Architects Daughter"/>
                <a:cs typeface="Architects Daughter"/>
                <a:sym typeface="Architects Daughter"/>
              </a:rPr>
              <a:t>“Professional writers and student writers alike only care about correctness after they have something they care to communicate effectively” (Corrigan).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pic>
        <p:nvPicPr>
          <p:cNvPr id="175" name="Shape 175"/>
          <p:cNvPicPr preferRelativeResize="0"/>
          <p:nvPr/>
        </p:nvPicPr>
        <p:blipFill>
          <a:blip r:embed="rId3">
            <a:alphaModFix/>
          </a:blip>
          <a:stretch>
            <a:fillRect/>
          </a:stretch>
        </p:blipFill>
        <p:spPr>
          <a:xfrm>
            <a:off x="0" y="0"/>
            <a:ext cx="9144000" cy="5143499"/>
          </a:xfrm>
          <a:prstGeom prst="rect">
            <a:avLst/>
          </a:prstGeom>
          <a:noFill/>
          <a:ln>
            <a:noFill/>
          </a:ln>
        </p:spPr>
      </p:pic>
      <p:sp>
        <p:nvSpPr>
          <p:cNvPr id="176" name="Shape 176"/>
          <p:cNvSpPr txBox="1"/>
          <p:nvPr>
            <p:ph type="title"/>
          </p:nvPr>
        </p:nvSpPr>
        <p:spPr>
          <a:xfrm>
            <a:off x="168725" y="104175"/>
            <a:ext cx="8520600" cy="5727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 sz="3600">
                <a:solidFill>
                  <a:srgbClr val="000000"/>
                </a:solidFill>
                <a:latin typeface="Economica"/>
                <a:ea typeface="Economica"/>
                <a:cs typeface="Economica"/>
                <a:sym typeface="Economica"/>
              </a:rPr>
              <a:t>group these into one dynamic sentence/paragraph...</a:t>
            </a:r>
          </a:p>
          <a:p>
            <a:pPr lvl="0">
              <a:spcBef>
                <a:spcPts val="0"/>
              </a:spcBef>
              <a:buNone/>
            </a:pPr>
            <a:r>
              <a:t/>
            </a:r>
            <a:endParaRPr/>
          </a:p>
        </p:txBody>
      </p:sp>
      <p:pic>
        <p:nvPicPr>
          <p:cNvPr id="177" name="Shape 177"/>
          <p:cNvPicPr preferRelativeResize="0"/>
          <p:nvPr/>
        </p:nvPicPr>
        <p:blipFill>
          <a:blip r:embed="rId4">
            <a:alphaModFix/>
          </a:blip>
          <a:stretch>
            <a:fillRect/>
          </a:stretch>
        </p:blipFill>
        <p:spPr>
          <a:xfrm>
            <a:off x="168736" y="1727100"/>
            <a:ext cx="2373313" cy="2302749"/>
          </a:xfrm>
          <a:prstGeom prst="rect">
            <a:avLst/>
          </a:prstGeom>
          <a:noFill/>
          <a:ln>
            <a:noFill/>
          </a:ln>
        </p:spPr>
      </p:pic>
      <p:sp>
        <p:nvSpPr>
          <p:cNvPr id="178" name="Shape 178"/>
          <p:cNvSpPr txBox="1"/>
          <p:nvPr/>
        </p:nvSpPr>
        <p:spPr>
          <a:xfrm rot="-273172">
            <a:off x="366241" y="2084344"/>
            <a:ext cx="2018168" cy="1740678"/>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1"/>
                </a:solidFill>
                <a:latin typeface="Architects Daughter"/>
                <a:ea typeface="Architects Daughter"/>
                <a:cs typeface="Architects Daughter"/>
                <a:sym typeface="Architects Daughter"/>
              </a:rPr>
              <a:t>“The seventeenth century attracts the attention of scholars.”</a:t>
            </a:r>
          </a:p>
        </p:txBody>
      </p:sp>
      <p:grpSp>
        <p:nvGrpSpPr>
          <p:cNvPr id="179" name="Shape 179"/>
          <p:cNvGrpSpPr/>
          <p:nvPr/>
        </p:nvGrpSpPr>
        <p:grpSpPr>
          <a:xfrm>
            <a:off x="5414608" y="701410"/>
            <a:ext cx="2547189" cy="2453923"/>
            <a:chOff x="6285824" y="348700"/>
            <a:chExt cx="2590450" cy="2495599"/>
          </a:xfrm>
        </p:grpSpPr>
        <p:pic>
          <p:nvPicPr>
            <p:cNvPr id="180" name="Shape 180"/>
            <p:cNvPicPr preferRelativeResize="0"/>
            <p:nvPr/>
          </p:nvPicPr>
          <p:blipFill>
            <a:blip r:embed="rId5">
              <a:alphaModFix/>
            </a:blip>
            <a:stretch>
              <a:fillRect/>
            </a:stretch>
          </p:blipFill>
          <p:spPr>
            <a:xfrm>
              <a:off x="6285824" y="434575"/>
              <a:ext cx="2590450" cy="2409724"/>
            </a:xfrm>
            <a:prstGeom prst="rect">
              <a:avLst/>
            </a:prstGeom>
            <a:noFill/>
            <a:ln>
              <a:noFill/>
            </a:ln>
          </p:spPr>
        </p:pic>
        <p:pic>
          <p:nvPicPr>
            <p:cNvPr id="181" name="Shape 181"/>
            <p:cNvPicPr preferRelativeResize="0"/>
            <p:nvPr/>
          </p:nvPicPr>
          <p:blipFill>
            <a:blip r:embed="rId6">
              <a:alphaModFix/>
            </a:blip>
            <a:stretch>
              <a:fillRect/>
            </a:stretch>
          </p:blipFill>
          <p:spPr>
            <a:xfrm>
              <a:off x="7154923" y="348700"/>
              <a:ext cx="737949" cy="692900"/>
            </a:xfrm>
            <a:prstGeom prst="rect">
              <a:avLst/>
            </a:prstGeom>
            <a:noFill/>
            <a:ln>
              <a:noFill/>
            </a:ln>
          </p:spPr>
        </p:pic>
      </p:grpSp>
      <p:sp>
        <p:nvSpPr>
          <p:cNvPr id="182" name="Shape 182"/>
          <p:cNvSpPr txBox="1"/>
          <p:nvPr/>
        </p:nvSpPr>
        <p:spPr>
          <a:xfrm rot="447">
            <a:off x="5567010" y="1026128"/>
            <a:ext cx="2307900" cy="16521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1"/>
                </a:solidFill>
                <a:latin typeface="Architects Daughter"/>
                <a:ea typeface="Architects Daughter"/>
                <a:cs typeface="Architects Daughter"/>
                <a:sym typeface="Architects Daughter"/>
              </a:rPr>
              <a:t>“The seventeenth century was the Golden Age of Spanish literature and art.”</a:t>
            </a:r>
          </a:p>
          <a:p>
            <a:pPr lvl="0">
              <a:spcBef>
                <a:spcPts val="0"/>
              </a:spcBef>
              <a:buNone/>
            </a:pPr>
            <a:r>
              <a:t/>
            </a:r>
            <a:endParaRPr/>
          </a:p>
        </p:txBody>
      </p:sp>
      <p:grpSp>
        <p:nvGrpSpPr>
          <p:cNvPr id="183" name="Shape 183"/>
          <p:cNvGrpSpPr/>
          <p:nvPr/>
        </p:nvGrpSpPr>
        <p:grpSpPr>
          <a:xfrm>
            <a:off x="2726425" y="1854579"/>
            <a:ext cx="2928140" cy="3012786"/>
            <a:chOff x="2939951" y="1072826"/>
            <a:chExt cx="4641948" cy="4051623"/>
          </a:xfrm>
        </p:grpSpPr>
        <p:pic>
          <p:nvPicPr>
            <p:cNvPr id="184" name="Shape 184"/>
            <p:cNvPicPr preferRelativeResize="0"/>
            <p:nvPr/>
          </p:nvPicPr>
          <p:blipFill>
            <a:blip r:embed="rId7">
              <a:alphaModFix/>
            </a:blip>
            <a:stretch>
              <a:fillRect/>
            </a:stretch>
          </p:blipFill>
          <p:spPr>
            <a:xfrm>
              <a:off x="2939951" y="1225224"/>
              <a:ext cx="4641948" cy="3899224"/>
            </a:xfrm>
            <a:prstGeom prst="rect">
              <a:avLst/>
            </a:prstGeom>
            <a:noFill/>
            <a:ln>
              <a:noFill/>
            </a:ln>
          </p:spPr>
        </p:pic>
        <p:pic>
          <p:nvPicPr>
            <p:cNvPr id="185" name="Shape 185"/>
            <p:cNvPicPr preferRelativeResize="0"/>
            <p:nvPr/>
          </p:nvPicPr>
          <p:blipFill>
            <a:blip r:embed="rId8">
              <a:alphaModFix/>
            </a:blip>
            <a:stretch>
              <a:fillRect/>
            </a:stretch>
          </p:blipFill>
          <p:spPr>
            <a:xfrm flipH="1">
              <a:off x="4289685" y="1072826"/>
              <a:ext cx="1021848" cy="1597723"/>
            </a:xfrm>
            <a:prstGeom prst="rect">
              <a:avLst/>
            </a:prstGeom>
            <a:noFill/>
            <a:ln>
              <a:noFill/>
            </a:ln>
          </p:spPr>
        </p:pic>
      </p:grpSp>
      <p:sp>
        <p:nvSpPr>
          <p:cNvPr id="186" name="Shape 186"/>
          <p:cNvSpPr txBox="1"/>
          <p:nvPr/>
        </p:nvSpPr>
        <p:spPr>
          <a:xfrm rot="-128954">
            <a:off x="2860701" y="2457677"/>
            <a:ext cx="2463833" cy="1915653"/>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1"/>
                </a:solidFill>
                <a:latin typeface="Architects Daughter"/>
                <a:ea typeface="Architects Daughter"/>
                <a:cs typeface="Architects Daughter"/>
                <a:sym typeface="Architects Daughter"/>
              </a:rPr>
              <a:t>“Seventeenth century Spain saw military defeat, political disaster, and economic decline.”</a:t>
            </a:r>
          </a:p>
          <a:p>
            <a:pPr lvl="0">
              <a:spcBef>
                <a:spcPts val="0"/>
              </a:spcBef>
              <a:buNone/>
            </a:pPr>
            <a:r>
              <a:t/>
            </a:r>
            <a:endParaRPr/>
          </a:p>
        </p:txBody>
      </p:sp>
      <p:sp>
        <p:nvSpPr>
          <p:cNvPr id="187" name="Shape 187"/>
          <p:cNvSpPr txBox="1"/>
          <p:nvPr/>
        </p:nvSpPr>
        <p:spPr>
          <a:xfrm>
            <a:off x="6470175" y="3682825"/>
            <a:ext cx="2373300" cy="13368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188" name="Shape 188"/>
          <p:cNvPicPr preferRelativeResize="0"/>
          <p:nvPr/>
        </p:nvPicPr>
        <p:blipFill>
          <a:blip r:embed="rId9">
            <a:alphaModFix/>
          </a:blip>
          <a:stretch>
            <a:fillRect/>
          </a:stretch>
        </p:blipFill>
        <p:spPr>
          <a:xfrm>
            <a:off x="7065375" y="3243399"/>
            <a:ext cx="615124" cy="577550"/>
          </a:xfrm>
          <a:prstGeom prst="rect">
            <a:avLst/>
          </a:prstGeom>
          <a:noFill/>
          <a:ln>
            <a:noFill/>
          </a:ln>
        </p:spPr>
      </p:pic>
      <p:pic>
        <p:nvPicPr>
          <p:cNvPr id="189" name="Shape 189"/>
          <p:cNvPicPr preferRelativeResize="0"/>
          <p:nvPr/>
        </p:nvPicPr>
        <p:blipFill>
          <a:blip r:embed="rId10">
            <a:alphaModFix/>
          </a:blip>
          <a:stretch>
            <a:fillRect/>
          </a:stretch>
        </p:blipFill>
        <p:spPr>
          <a:xfrm>
            <a:off x="6395425" y="3068727"/>
            <a:ext cx="2534100" cy="2103298"/>
          </a:xfrm>
          <a:prstGeom prst="rect">
            <a:avLst/>
          </a:prstGeom>
          <a:noFill/>
          <a:ln>
            <a:noFill/>
          </a:ln>
        </p:spPr>
      </p:pic>
      <p:sp>
        <p:nvSpPr>
          <p:cNvPr id="190" name="Shape 190"/>
          <p:cNvSpPr txBox="1"/>
          <p:nvPr/>
        </p:nvSpPr>
        <p:spPr>
          <a:xfrm rot="-214788">
            <a:off x="6176597" y="3038404"/>
            <a:ext cx="2781928" cy="2181356"/>
          </a:xfrm>
          <a:prstGeom prst="rect">
            <a:avLst/>
          </a:prstGeom>
          <a:noFill/>
          <a:ln>
            <a:noFill/>
          </a:ln>
        </p:spPr>
        <p:txBody>
          <a:bodyPr anchorCtr="0" anchor="ctr" bIns="91425" lIns="91425" rIns="91425" tIns="91425">
            <a:noAutofit/>
          </a:bodyPr>
          <a:lstStyle/>
          <a:p>
            <a:pPr indent="-342900" lvl="0" marL="457200" rtl="0">
              <a:spcBef>
                <a:spcPts val="0"/>
              </a:spcBef>
              <a:buClr>
                <a:srgbClr val="695D46"/>
              </a:buClr>
              <a:buSzPct val="100000"/>
              <a:buFont typeface="Architects Daughter"/>
            </a:pPr>
            <a:r>
              <a:rPr lang="en" sz="1800">
                <a:solidFill>
                  <a:schemeClr val="dk1"/>
                </a:solidFill>
                <a:latin typeface="Architects Daughter"/>
                <a:ea typeface="Architects Daughter"/>
                <a:cs typeface="Architects Daughter"/>
                <a:sym typeface="Architects Daughter"/>
              </a:rPr>
              <a:t>“The negative side of seventeenth century Spain is ignored by European scholarship.”</a:t>
            </a:r>
          </a:p>
        </p:txBody>
      </p:sp>
      <p:pic>
        <p:nvPicPr>
          <p:cNvPr id="191" name="Shape 191"/>
          <p:cNvPicPr preferRelativeResize="0"/>
          <p:nvPr/>
        </p:nvPicPr>
        <p:blipFill>
          <a:blip r:embed="rId9">
            <a:alphaModFix/>
          </a:blip>
          <a:stretch>
            <a:fillRect/>
          </a:stretch>
        </p:blipFill>
        <p:spPr>
          <a:xfrm>
            <a:off x="7118075" y="2968024"/>
            <a:ext cx="615124" cy="577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97" name="Shape 19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98" name="Shape 198"/>
          <p:cNvPicPr preferRelativeResize="0"/>
          <p:nvPr/>
        </p:nvPicPr>
        <p:blipFill>
          <a:blip r:embed="rId3">
            <a:alphaModFix/>
          </a:blip>
          <a:stretch>
            <a:fillRect/>
          </a:stretch>
        </p:blipFill>
        <p:spPr>
          <a:xfrm>
            <a:off x="0" y="-24725"/>
            <a:ext cx="9144000" cy="5168224"/>
          </a:xfrm>
          <a:prstGeom prst="rect">
            <a:avLst/>
          </a:prstGeom>
          <a:noFill/>
          <a:ln>
            <a:noFill/>
          </a:ln>
        </p:spPr>
      </p:pic>
      <p:pic>
        <p:nvPicPr>
          <p:cNvPr id="199" name="Shape 199"/>
          <p:cNvPicPr preferRelativeResize="0"/>
          <p:nvPr/>
        </p:nvPicPr>
        <p:blipFill>
          <a:blip r:embed="rId4">
            <a:alphaModFix/>
          </a:blip>
          <a:stretch>
            <a:fillRect/>
          </a:stretch>
        </p:blipFill>
        <p:spPr>
          <a:xfrm rot="-248541">
            <a:off x="1772666" y="793289"/>
            <a:ext cx="6218795" cy="4281221"/>
          </a:xfrm>
          <a:prstGeom prst="rect">
            <a:avLst/>
          </a:prstGeom>
          <a:noFill/>
          <a:ln>
            <a:noFill/>
          </a:ln>
        </p:spPr>
      </p:pic>
      <p:sp>
        <p:nvSpPr>
          <p:cNvPr id="200" name="Shape 200"/>
          <p:cNvSpPr txBox="1"/>
          <p:nvPr/>
        </p:nvSpPr>
        <p:spPr>
          <a:xfrm rot="-223876">
            <a:off x="2188459" y="1436228"/>
            <a:ext cx="5439730" cy="3072223"/>
          </a:xfrm>
          <a:prstGeom prst="rect">
            <a:avLst/>
          </a:prstGeom>
          <a:noFill/>
          <a:ln>
            <a:noFill/>
          </a:ln>
        </p:spPr>
        <p:txBody>
          <a:bodyPr anchorCtr="0" anchor="t" bIns="91425" lIns="91425" rIns="91425" tIns="91425">
            <a:noAutofit/>
          </a:bodyPr>
          <a:lstStyle/>
          <a:p>
            <a:pPr lvl="0" rtl="0">
              <a:spcBef>
                <a:spcPts val="0"/>
              </a:spcBef>
              <a:buClr>
                <a:schemeClr val="dk1"/>
              </a:buClr>
              <a:buSzPct val="61111"/>
              <a:buFont typeface="Arial"/>
              <a:buNone/>
            </a:pPr>
            <a:r>
              <a:rPr lang="en" sz="1800">
                <a:solidFill>
                  <a:schemeClr val="dk1"/>
                </a:solidFill>
                <a:latin typeface="Architects Daughter"/>
                <a:ea typeface="Architects Daughter"/>
                <a:cs typeface="Architects Daughter"/>
                <a:sym typeface="Architects Daughter"/>
              </a:rPr>
              <a:t>“The seventeenth century, as the Golden Age of Spanish literature and art, has always attracted the attention of scholars, and has inspired work of high quality. But Spain’s other seventeenth century – the century of military defeat, political disaster and economic decline – has received on the whole a meagre treatment by the standards of the best European scholarship, and remains to this day relatively unknown.” </a:t>
            </a:r>
            <a:r>
              <a:rPr lang="en" sz="1200">
                <a:solidFill>
                  <a:schemeClr val="dk1"/>
                </a:solidFill>
                <a:latin typeface="Architects Daughter"/>
                <a:ea typeface="Architects Daughter"/>
                <a:cs typeface="Architects Daughter"/>
                <a:sym typeface="Architects Daughter"/>
              </a:rPr>
              <a:t>- J.H.Elliott, The Count-Duke of Olivares, London, Yale University Press,1986, p.ix</a:t>
            </a:r>
          </a:p>
          <a:p>
            <a:pPr lvl="0">
              <a:spcBef>
                <a:spcPts val="0"/>
              </a:spcBef>
              <a:buNone/>
            </a:pPr>
            <a:r>
              <a:t/>
            </a:r>
            <a:endParaRPr/>
          </a:p>
        </p:txBody>
      </p:sp>
      <p:pic>
        <p:nvPicPr>
          <p:cNvPr id="201" name="Shape 201"/>
          <p:cNvPicPr preferRelativeResize="0"/>
          <p:nvPr/>
        </p:nvPicPr>
        <p:blipFill>
          <a:blip r:embed="rId5">
            <a:alphaModFix/>
          </a:blip>
          <a:stretch>
            <a:fillRect/>
          </a:stretch>
        </p:blipFill>
        <p:spPr>
          <a:xfrm rot="-248538">
            <a:off x="4060424" y="781693"/>
            <a:ext cx="1142157" cy="1118560"/>
          </a:xfrm>
          <a:prstGeom prst="rect">
            <a:avLst/>
          </a:prstGeom>
          <a:noFill/>
          <a:ln>
            <a:noFill/>
          </a:ln>
        </p:spPr>
      </p:pic>
      <p:sp>
        <p:nvSpPr>
          <p:cNvPr id="202" name="Shape 202"/>
          <p:cNvSpPr txBox="1"/>
          <p:nvPr/>
        </p:nvSpPr>
        <p:spPr>
          <a:xfrm>
            <a:off x="592775" y="973250"/>
            <a:ext cx="7264800" cy="847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03" name="Shape 203"/>
          <p:cNvSpPr txBox="1"/>
          <p:nvPr>
            <p:ph type="title"/>
          </p:nvPr>
        </p:nvSpPr>
        <p:spPr>
          <a:xfrm>
            <a:off x="92650" y="39400"/>
            <a:ext cx="8520600" cy="572700"/>
          </a:xfrm>
          <a:prstGeom prst="rect">
            <a:avLst/>
          </a:prstGeom>
        </p:spPr>
        <p:txBody>
          <a:bodyPr anchorCtr="0" anchor="t" bIns="91425" lIns="91425" rIns="91425" tIns="91425">
            <a:noAutofit/>
          </a:bodyPr>
          <a:lstStyle/>
          <a:p>
            <a:pPr lvl="0" rtl="0">
              <a:spcBef>
                <a:spcPts val="0"/>
              </a:spcBef>
              <a:buNone/>
            </a:pPr>
            <a:r>
              <a:rPr b="1" lang="en" sz="3600">
                <a:latin typeface="Economica"/>
                <a:ea typeface="Economica"/>
                <a:cs typeface="Economica"/>
                <a:sym typeface="Economica"/>
              </a:rPr>
              <a:t>Actual Quote: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0" y="-24725"/>
            <a:ext cx="9144000" cy="5143499"/>
          </a:xfrm>
          <a:prstGeom prst="rect">
            <a:avLst/>
          </a:prstGeom>
          <a:noFill/>
          <a:ln>
            <a:noFill/>
          </a:ln>
        </p:spPr>
      </p:pic>
      <p:pic>
        <p:nvPicPr>
          <p:cNvPr id="75" name="Shape 75"/>
          <p:cNvPicPr preferRelativeResize="0"/>
          <p:nvPr/>
        </p:nvPicPr>
        <p:blipFill>
          <a:blip r:embed="rId4">
            <a:alphaModFix/>
          </a:blip>
          <a:stretch>
            <a:fillRect/>
          </a:stretch>
        </p:blipFill>
        <p:spPr>
          <a:xfrm>
            <a:off x="2930300" y="1147225"/>
            <a:ext cx="3714000" cy="3603575"/>
          </a:xfrm>
          <a:prstGeom prst="rect">
            <a:avLst/>
          </a:prstGeom>
          <a:noFill/>
          <a:ln>
            <a:noFill/>
          </a:ln>
        </p:spPr>
      </p:pic>
      <p:sp>
        <p:nvSpPr>
          <p:cNvPr id="76" name="Shape 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600">
                <a:latin typeface="Economica"/>
                <a:ea typeface="Economica"/>
                <a:cs typeface="Economica"/>
                <a:sym typeface="Economica"/>
              </a:rPr>
              <a:t>Discussion Board Feedback</a:t>
            </a:r>
          </a:p>
        </p:txBody>
      </p:sp>
      <p:sp>
        <p:nvSpPr>
          <p:cNvPr id="77" name="Shape 77"/>
          <p:cNvSpPr txBox="1"/>
          <p:nvPr>
            <p:ph idx="1" type="body"/>
          </p:nvPr>
        </p:nvSpPr>
        <p:spPr>
          <a:xfrm rot="-237668">
            <a:off x="3094393" y="1819707"/>
            <a:ext cx="3522013" cy="2667966"/>
          </a:xfrm>
          <a:prstGeom prst="rect">
            <a:avLst/>
          </a:prstGeom>
        </p:spPr>
        <p:txBody>
          <a:bodyPr anchorCtr="0" anchor="t" bIns="91425" lIns="91425" rIns="91425" tIns="91425">
            <a:noAutofit/>
          </a:bodyPr>
          <a:lstStyle/>
          <a:p>
            <a:pPr lvl="0">
              <a:spcBef>
                <a:spcPts val="0"/>
              </a:spcBef>
              <a:buNone/>
            </a:pPr>
            <a:r>
              <a:rPr lang="en">
                <a:solidFill>
                  <a:srgbClr val="000000"/>
                </a:solidFill>
                <a:latin typeface="Permanent Marker"/>
                <a:ea typeface="Permanent Marker"/>
                <a:cs typeface="Permanent Marker"/>
                <a:sym typeface="Permanent Marker"/>
              </a:rPr>
              <a:t>How have your instructors in the past taught grammar? What were some effective strategies? What methods fell short? Any weird stories about old instructors?</a:t>
            </a:r>
          </a:p>
          <a:p>
            <a:pPr lvl="0">
              <a:spcBef>
                <a:spcPts val="0"/>
              </a:spcBef>
              <a:buNone/>
            </a:pPr>
            <a:r>
              <a:rPr lang="en">
                <a:solidFill>
                  <a:srgbClr val="000000"/>
                </a:solidFill>
                <a:latin typeface="Permanent Marker"/>
                <a:ea typeface="Permanent Marker"/>
                <a:cs typeface="Permanent Marker"/>
                <a:sym typeface="Permanent Marker"/>
              </a:rPr>
              <a:t>(we won’t tell)</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0" y="-24725"/>
            <a:ext cx="9144000" cy="5143499"/>
          </a:xfrm>
          <a:prstGeom prst="rect">
            <a:avLst/>
          </a:prstGeom>
          <a:noFill/>
          <a:ln>
            <a:noFill/>
          </a:ln>
        </p:spPr>
      </p:pic>
      <p:pic>
        <p:nvPicPr>
          <p:cNvPr id="83" name="Shape 83"/>
          <p:cNvPicPr preferRelativeResize="0"/>
          <p:nvPr/>
        </p:nvPicPr>
        <p:blipFill>
          <a:blip r:embed="rId4">
            <a:alphaModFix/>
          </a:blip>
          <a:stretch>
            <a:fillRect/>
          </a:stretch>
        </p:blipFill>
        <p:spPr>
          <a:xfrm>
            <a:off x="2930300" y="1147225"/>
            <a:ext cx="3714000" cy="3603575"/>
          </a:xfrm>
          <a:prstGeom prst="rect">
            <a:avLst/>
          </a:prstGeom>
          <a:noFill/>
          <a:ln>
            <a:noFill/>
          </a:ln>
        </p:spPr>
      </p:pic>
      <p:sp>
        <p:nvSpPr>
          <p:cNvPr id="84" name="Shape 84"/>
          <p:cNvSpPr txBox="1"/>
          <p:nvPr>
            <p:ph idx="1" type="body"/>
          </p:nvPr>
        </p:nvSpPr>
        <p:spPr>
          <a:xfrm rot="-237668">
            <a:off x="3094393" y="1819707"/>
            <a:ext cx="3522013" cy="2667966"/>
          </a:xfrm>
          <a:prstGeom prst="rect">
            <a:avLst/>
          </a:prstGeom>
        </p:spPr>
        <p:txBody>
          <a:bodyPr anchorCtr="0" anchor="t" bIns="91425" lIns="91425" rIns="91425" tIns="91425">
            <a:noAutofit/>
          </a:bodyPr>
          <a:lstStyle/>
          <a:p>
            <a:pPr lvl="0" rtl="0">
              <a:spcBef>
                <a:spcPts val="0"/>
              </a:spcBef>
              <a:buNone/>
            </a:pPr>
            <a:r>
              <a:rPr lang="en">
                <a:solidFill>
                  <a:srgbClr val="000000"/>
                </a:solidFill>
                <a:latin typeface="Permanent Marker"/>
                <a:ea typeface="Permanent Marker"/>
                <a:cs typeface="Permanent Marker"/>
                <a:sym typeface="Permanent Marker"/>
              </a:rPr>
              <a:t>Do you value grammar over style or vice versa? What do you do when the two conflict during revision? If the student has a different opinion, how do you mediate that in their writing?</a:t>
            </a:r>
          </a:p>
        </p:txBody>
      </p:sp>
      <p:sp>
        <p:nvSpPr>
          <p:cNvPr id="85" name="Shape 85"/>
          <p:cNvSpPr txBox="1"/>
          <p:nvPr>
            <p:ph type="title"/>
          </p:nvPr>
        </p:nvSpPr>
        <p:spPr>
          <a:xfrm>
            <a:off x="311700" y="445025"/>
            <a:ext cx="4271100" cy="572700"/>
          </a:xfrm>
          <a:prstGeom prst="rect">
            <a:avLst/>
          </a:prstGeom>
        </p:spPr>
        <p:txBody>
          <a:bodyPr anchorCtr="0" anchor="t" bIns="91425" lIns="91425" rIns="91425" tIns="91425">
            <a:noAutofit/>
          </a:bodyPr>
          <a:lstStyle/>
          <a:p>
            <a:pPr lvl="0" rtl="0">
              <a:spcBef>
                <a:spcPts val="0"/>
              </a:spcBef>
              <a:buNone/>
            </a:pPr>
            <a:r>
              <a:rPr b="1" lang="en" sz="3600">
                <a:latin typeface="Economica"/>
                <a:ea typeface="Economica"/>
                <a:cs typeface="Economica"/>
                <a:sym typeface="Economica"/>
              </a:rPr>
              <a:t>Discussion Board Feedback</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0" y="-24725"/>
            <a:ext cx="9144000" cy="5168224"/>
          </a:xfrm>
          <a:prstGeom prst="rect">
            <a:avLst/>
          </a:prstGeom>
          <a:noFill/>
          <a:ln>
            <a:noFill/>
          </a:ln>
        </p:spPr>
      </p:pic>
      <p:pic>
        <p:nvPicPr>
          <p:cNvPr id="91" name="Shape 91"/>
          <p:cNvPicPr preferRelativeResize="0"/>
          <p:nvPr/>
        </p:nvPicPr>
        <p:blipFill>
          <a:blip r:embed="rId4">
            <a:alphaModFix/>
          </a:blip>
          <a:stretch>
            <a:fillRect/>
          </a:stretch>
        </p:blipFill>
        <p:spPr>
          <a:xfrm>
            <a:off x="2930300" y="1147225"/>
            <a:ext cx="3714000" cy="3603575"/>
          </a:xfrm>
          <a:prstGeom prst="rect">
            <a:avLst/>
          </a:prstGeom>
          <a:noFill/>
          <a:ln>
            <a:noFill/>
          </a:ln>
        </p:spPr>
      </p:pic>
      <p:sp>
        <p:nvSpPr>
          <p:cNvPr id="92" name="Shape 92"/>
          <p:cNvSpPr txBox="1"/>
          <p:nvPr>
            <p:ph idx="1" type="body"/>
          </p:nvPr>
        </p:nvSpPr>
        <p:spPr>
          <a:xfrm rot="-237668">
            <a:off x="3094393" y="1819707"/>
            <a:ext cx="3522013" cy="2667966"/>
          </a:xfrm>
          <a:prstGeom prst="rect">
            <a:avLst/>
          </a:prstGeom>
        </p:spPr>
        <p:txBody>
          <a:bodyPr anchorCtr="0" anchor="t" bIns="91425" lIns="91425" rIns="91425" tIns="91425">
            <a:noAutofit/>
          </a:bodyPr>
          <a:lstStyle/>
          <a:p>
            <a:pPr lvl="0" rtl="0">
              <a:spcBef>
                <a:spcPts val="0"/>
              </a:spcBef>
              <a:buNone/>
            </a:pPr>
            <a:r>
              <a:rPr lang="en">
                <a:solidFill>
                  <a:srgbClr val="000000"/>
                </a:solidFill>
                <a:latin typeface="Permanent Marker"/>
                <a:ea typeface="Permanent Marker"/>
                <a:cs typeface="Permanent Marker"/>
                <a:sym typeface="Permanent Marker"/>
              </a:rPr>
              <a:t>Do you consider semicolons a stylistic choice? How could you convey that (and other grammatical devices) to your students? Would you encourage their use? Why?</a:t>
            </a:r>
          </a:p>
        </p:txBody>
      </p:sp>
      <p:sp>
        <p:nvSpPr>
          <p:cNvPr id="93" name="Shape 9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sz="3600">
                <a:latin typeface="Economica"/>
                <a:ea typeface="Economica"/>
                <a:cs typeface="Economica"/>
                <a:sym typeface="Economica"/>
              </a:rPr>
              <a:t>Discussion Board Feedback</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0" y="-24725"/>
            <a:ext cx="9144000" cy="5168224"/>
          </a:xfrm>
          <a:prstGeom prst="rect">
            <a:avLst/>
          </a:prstGeom>
          <a:noFill/>
          <a:ln>
            <a:noFill/>
          </a:ln>
        </p:spPr>
      </p:pic>
      <p:grpSp>
        <p:nvGrpSpPr>
          <p:cNvPr id="99" name="Shape 99"/>
          <p:cNvGrpSpPr/>
          <p:nvPr/>
        </p:nvGrpSpPr>
        <p:grpSpPr>
          <a:xfrm>
            <a:off x="2939951" y="1072826"/>
            <a:ext cx="4641948" cy="4051623"/>
            <a:chOff x="2939951" y="1072826"/>
            <a:chExt cx="4641948" cy="4051623"/>
          </a:xfrm>
        </p:grpSpPr>
        <p:pic>
          <p:nvPicPr>
            <p:cNvPr id="100" name="Shape 100"/>
            <p:cNvPicPr preferRelativeResize="0"/>
            <p:nvPr/>
          </p:nvPicPr>
          <p:blipFill>
            <a:blip r:embed="rId4">
              <a:alphaModFix/>
            </a:blip>
            <a:stretch>
              <a:fillRect/>
            </a:stretch>
          </p:blipFill>
          <p:spPr>
            <a:xfrm>
              <a:off x="2939951" y="1225224"/>
              <a:ext cx="4641948" cy="3899224"/>
            </a:xfrm>
            <a:prstGeom prst="rect">
              <a:avLst/>
            </a:prstGeom>
            <a:noFill/>
            <a:ln>
              <a:noFill/>
            </a:ln>
          </p:spPr>
        </p:pic>
        <p:pic>
          <p:nvPicPr>
            <p:cNvPr id="101" name="Shape 101"/>
            <p:cNvPicPr preferRelativeResize="0"/>
            <p:nvPr/>
          </p:nvPicPr>
          <p:blipFill>
            <a:blip r:embed="rId5">
              <a:alphaModFix/>
            </a:blip>
            <a:stretch>
              <a:fillRect/>
            </a:stretch>
          </p:blipFill>
          <p:spPr>
            <a:xfrm flipH="1">
              <a:off x="4289685" y="1072826"/>
              <a:ext cx="1021848" cy="1597723"/>
            </a:xfrm>
            <a:prstGeom prst="rect">
              <a:avLst/>
            </a:prstGeom>
            <a:noFill/>
            <a:ln>
              <a:noFill/>
            </a:ln>
          </p:spPr>
        </p:pic>
      </p:grpSp>
      <p:sp>
        <p:nvSpPr>
          <p:cNvPr id="102" name="Shape 102"/>
          <p:cNvSpPr txBox="1"/>
          <p:nvPr/>
        </p:nvSpPr>
        <p:spPr>
          <a:xfrm rot="-288777">
            <a:off x="3154484" y="1810693"/>
            <a:ext cx="3908080" cy="2575872"/>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3000">
                <a:solidFill>
                  <a:schemeClr val="dk1"/>
                </a:solidFill>
                <a:latin typeface="Architects Daughter"/>
                <a:ea typeface="Architects Daughter"/>
                <a:cs typeface="Architects Daughter"/>
                <a:sym typeface="Architects Daughter"/>
              </a:rPr>
              <a:t>In the development of both writers and papers, correctness comes last, not first.</a:t>
            </a:r>
          </a:p>
        </p:txBody>
      </p:sp>
      <p:sp>
        <p:nvSpPr>
          <p:cNvPr id="103" name="Shape 103"/>
          <p:cNvSpPr txBox="1"/>
          <p:nvPr>
            <p:ph type="title"/>
          </p:nvPr>
        </p:nvSpPr>
        <p:spPr>
          <a:xfrm>
            <a:off x="311700" y="258425"/>
            <a:ext cx="8520600" cy="572700"/>
          </a:xfrm>
          <a:prstGeom prst="rect">
            <a:avLst/>
          </a:prstGeom>
        </p:spPr>
        <p:txBody>
          <a:bodyPr anchorCtr="0" anchor="t" bIns="91425" lIns="91425" rIns="91425" tIns="91425">
            <a:noAutofit/>
          </a:bodyPr>
          <a:lstStyle/>
          <a:p>
            <a:pPr lvl="0" rtl="0">
              <a:spcBef>
                <a:spcPts val="0"/>
              </a:spcBef>
              <a:buNone/>
            </a:pPr>
            <a:r>
              <a:rPr b="1" lang="en" sz="3600">
                <a:latin typeface="Economica"/>
                <a:ea typeface="Economica"/>
                <a:cs typeface="Economica"/>
                <a:sym typeface="Economica"/>
              </a:rPr>
              <a:t>Agree to Disagree: Activity Time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0" y="-24725"/>
            <a:ext cx="9144000" cy="5143499"/>
          </a:xfrm>
          <a:prstGeom prst="rect">
            <a:avLst/>
          </a:prstGeom>
          <a:noFill/>
          <a:ln>
            <a:noFill/>
          </a:ln>
        </p:spPr>
      </p:pic>
      <p:sp>
        <p:nvSpPr>
          <p:cNvPr id="109" name="Shape 109"/>
          <p:cNvSpPr txBox="1"/>
          <p:nvPr>
            <p:ph type="title"/>
          </p:nvPr>
        </p:nvSpPr>
        <p:spPr>
          <a:xfrm>
            <a:off x="311700" y="258425"/>
            <a:ext cx="8520600" cy="572700"/>
          </a:xfrm>
          <a:prstGeom prst="rect">
            <a:avLst/>
          </a:prstGeom>
        </p:spPr>
        <p:txBody>
          <a:bodyPr anchorCtr="0" anchor="t" bIns="91425" lIns="91425" rIns="91425" tIns="91425">
            <a:noAutofit/>
          </a:bodyPr>
          <a:lstStyle/>
          <a:p>
            <a:pPr lvl="0">
              <a:spcBef>
                <a:spcPts val="0"/>
              </a:spcBef>
              <a:buNone/>
            </a:pPr>
            <a:r>
              <a:rPr b="1" lang="en" sz="3600">
                <a:latin typeface="Economica"/>
                <a:ea typeface="Economica"/>
                <a:cs typeface="Economica"/>
                <a:sym typeface="Economica"/>
              </a:rPr>
              <a:t>Agree to Disagree: Activity Time</a:t>
            </a:r>
          </a:p>
        </p:txBody>
      </p:sp>
      <p:grpSp>
        <p:nvGrpSpPr>
          <p:cNvPr id="110" name="Shape 110"/>
          <p:cNvGrpSpPr/>
          <p:nvPr/>
        </p:nvGrpSpPr>
        <p:grpSpPr>
          <a:xfrm>
            <a:off x="2939951" y="1072826"/>
            <a:ext cx="4641948" cy="4051623"/>
            <a:chOff x="2939951" y="1072826"/>
            <a:chExt cx="4641948" cy="4051623"/>
          </a:xfrm>
        </p:grpSpPr>
        <p:pic>
          <p:nvPicPr>
            <p:cNvPr id="111" name="Shape 111"/>
            <p:cNvPicPr preferRelativeResize="0"/>
            <p:nvPr/>
          </p:nvPicPr>
          <p:blipFill>
            <a:blip r:embed="rId4">
              <a:alphaModFix/>
            </a:blip>
            <a:stretch>
              <a:fillRect/>
            </a:stretch>
          </p:blipFill>
          <p:spPr>
            <a:xfrm>
              <a:off x="2939951" y="1225224"/>
              <a:ext cx="4641948" cy="3899224"/>
            </a:xfrm>
            <a:prstGeom prst="rect">
              <a:avLst/>
            </a:prstGeom>
            <a:noFill/>
            <a:ln>
              <a:noFill/>
            </a:ln>
          </p:spPr>
        </p:pic>
        <p:pic>
          <p:nvPicPr>
            <p:cNvPr id="112" name="Shape 112"/>
            <p:cNvPicPr preferRelativeResize="0"/>
            <p:nvPr/>
          </p:nvPicPr>
          <p:blipFill>
            <a:blip r:embed="rId5">
              <a:alphaModFix/>
            </a:blip>
            <a:stretch>
              <a:fillRect/>
            </a:stretch>
          </p:blipFill>
          <p:spPr>
            <a:xfrm flipH="1">
              <a:off x="4289685" y="1072826"/>
              <a:ext cx="1021848" cy="1597723"/>
            </a:xfrm>
            <a:prstGeom prst="rect">
              <a:avLst/>
            </a:prstGeom>
            <a:noFill/>
            <a:ln>
              <a:noFill/>
            </a:ln>
          </p:spPr>
        </p:pic>
      </p:grpSp>
      <p:sp>
        <p:nvSpPr>
          <p:cNvPr id="113" name="Shape 113"/>
          <p:cNvSpPr txBox="1"/>
          <p:nvPr/>
        </p:nvSpPr>
        <p:spPr>
          <a:xfrm rot="-288715">
            <a:off x="3260917" y="1862763"/>
            <a:ext cx="3755135" cy="2710754"/>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2400">
                <a:solidFill>
                  <a:schemeClr val="dk1"/>
                </a:solidFill>
                <a:latin typeface="Architects Daughter"/>
                <a:ea typeface="Architects Daughter"/>
                <a:cs typeface="Architects Daughter"/>
                <a:sym typeface="Architects Daughter"/>
              </a:rPr>
              <a:t>Being tough on grammar does not equal having high standards or being academically rigorous-- or vice versa.</a:t>
            </a:r>
          </a:p>
          <a:p>
            <a:pPr lvl="0">
              <a:spcBef>
                <a:spcPts val="0"/>
              </a:spcBef>
              <a:buNone/>
            </a:pPr>
            <a:r>
              <a:t/>
            </a:r>
            <a:endParaRPr b="1">
              <a:latin typeface="Architects Daughter"/>
              <a:ea typeface="Architects Daughter"/>
              <a:cs typeface="Architects Daughter"/>
              <a:sym typeface="Architects Daugh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0" y="-24725"/>
            <a:ext cx="9144000" cy="5143499"/>
          </a:xfrm>
          <a:prstGeom prst="rect">
            <a:avLst/>
          </a:prstGeom>
          <a:noFill/>
          <a:ln>
            <a:noFill/>
          </a:ln>
        </p:spPr>
      </p:pic>
      <p:grpSp>
        <p:nvGrpSpPr>
          <p:cNvPr id="119" name="Shape 119"/>
          <p:cNvGrpSpPr/>
          <p:nvPr/>
        </p:nvGrpSpPr>
        <p:grpSpPr>
          <a:xfrm>
            <a:off x="2939951" y="1072826"/>
            <a:ext cx="4641948" cy="4051623"/>
            <a:chOff x="2939951" y="1072826"/>
            <a:chExt cx="4641948" cy="4051623"/>
          </a:xfrm>
        </p:grpSpPr>
        <p:pic>
          <p:nvPicPr>
            <p:cNvPr id="120" name="Shape 120"/>
            <p:cNvPicPr preferRelativeResize="0"/>
            <p:nvPr/>
          </p:nvPicPr>
          <p:blipFill>
            <a:blip r:embed="rId4">
              <a:alphaModFix/>
            </a:blip>
            <a:stretch>
              <a:fillRect/>
            </a:stretch>
          </p:blipFill>
          <p:spPr>
            <a:xfrm>
              <a:off x="2939951" y="1225224"/>
              <a:ext cx="4641948" cy="3899224"/>
            </a:xfrm>
            <a:prstGeom prst="rect">
              <a:avLst/>
            </a:prstGeom>
            <a:noFill/>
            <a:ln>
              <a:noFill/>
            </a:ln>
          </p:spPr>
        </p:pic>
        <p:pic>
          <p:nvPicPr>
            <p:cNvPr id="121" name="Shape 121"/>
            <p:cNvPicPr preferRelativeResize="0"/>
            <p:nvPr/>
          </p:nvPicPr>
          <p:blipFill>
            <a:blip r:embed="rId5">
              <a:alphaModFix/>
            </a:blip>
            <a:stretch>
              <a:fillRect/>
            </a:stretch>
          </p:blipFill>
          <p:spPr>
            <a:xfrm flipH="1">
              <a:off x="4289685" y="1072826"/>
              <a:ext cx="1021848" cy="1597723"/>
            </a:xfrm>
            <a:prstGeom prst="rect">
              <a:avLst/>
            </a:prstGeom>
            <a:noFill/>
            <a:ln>
              <a:noFill/>
            </a:ln>
          </p:spPr>
        </p:pic>
        <p:sp>
          <p:nvSpPr>
            <p:cNvPr id="122" name="Shape 122"/>
            <p:cNvSpPr txBox="1"/>
            <p:nvPr/>
          </p:nvSpPr>
          <p:spPr>
            <a:xfrm rot="-288940">
              <a:off x="3199029" y="1863703"/>
              <a:ext cx="4005941" cy="2710754"/>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2400">
                  <a:solidFill>
                    <a:schemeClr val="dk1"/>
                  </a:solidFill>
                  <a:latin typeface="Architects Daughter"/>
                  <a:ea typeface="Architects Daughter"/>
                  <a:cs typeface="Architects Daughter"/>
                  <a:sym typeface="Architects Daughter"/>
                </a:rPr>
                <a:t>You should not correct a sentence fragment if it contributes to the writer’s personal style.</a:t>
              </a:r>
            </a:p>
          </p:txBody>
        </p:sp>
      </p:grpSp>
      <p:sp>
        <p:nvSpPr>
          <p:cNvPr id="123" name="Shape 123"/>
          <p:cNvSpPr txBox="1"/>
          <p:nvPr>
            <p:ph type="title"/>
          </p:nvPr>
        </p:nvSpPr>
        <p:spPr>
          <a:xfrm>
            <a:off x="311700" y="258425"/>
            <a:ext cx="8520600" cy="572700"/>
          </a:xfrm>
          <a:prstGeom prst="rect">
            <a:avLst/>
          </a:prstGeom>
        </p:spPr>
        <p:txBody>
          <a:bodyPr anchorCtr="0" anchor="t" bIns="91425" lIns="91425" rIns="91425" tIns="91425">
            <a:noAutofit/>
          </a:bodyPr>
          <a:lstStyle/>
          <a:p>
            <a:pPr lvl="0" rtl="0">
              <a:spcBef>
                <a:spcPts val="0"/>
              </a:spcBef>
              <a:buNone/>
            </a:pPr>
            <a:r>
              <a:rPr b="1" lang="en" sz="3600">
                <a:latin typeface="Economica"/>
                <a:ea typeface="Economica"/>
                <a:cs typeface="Economica"/>
                <a:sym typeface="Economica"/>
              </a:rPr>
              <a:t>Agree to Disagree: Activity Time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0" y="-24725"/>
            <a:ext cx="9144000" cy="5143499"/>
          </a:xfrm>
          <a:prstGeom prst="rect">
            <a:avLst/>
          </a:prstGeom>
          <a:noFill/>
          <a:ln>
            <a:noFill/>
          </a:ln>
        </p:spPr>
      </p:pic>
      <p:grpSp>
        <p:nvGrpSpPr>
          <p:cNvPr id="129" name="Shape 129"/>
          <p:cNvGrpSpPr/>
          <p:nvPr/>
        </p:nvGrpSpPr>
        <p:grpSpPr>
          <a:xfrm>
            <a:off x="2939951" y="1072826"/>
            <a:ext cx="4641948" cy="4051623"/>
            <a:chOff x="2939951" y="1072826"/>
            <a:chExt cx="4641948" cy="4051623"/>
          </a:xfrm>
        </p:grpSpPr>
        <p:pic>
          <p:nvPicPr>
            <p:cNvPr id="130" name="Shape 130"/>
            <p:cNvPicPr preferRelativeResize="0"/>
            <p:nvPr/>
          </p:nvPicPr>
          <p:blipFill>
            <a:blip r:embed="rId4">
              <a:alphaModFix/>
            </a:blip>
            <a:stretch>
              <a:fillRect/>
            </a:stretch>
          </p:blipFill>
          <p:spPr>
            <a:xfrm>
              <a:off x="2939951" y="1225224"/>
              <a:ext cx="4641948" cy="3899224"/>
            </a:xfrm>
            <a:prstGeom prst="rect">
              <a:avLst/>
            </a:prstGeom>
            <a:noFill/>
            <a:ln>
              <a:noFill/>
            </a:ln>
          </p:spPr>
        </p:pic>
        <p:pic>
          <p:nvPicPr>
            <p:cNvPr id="131" name="Shape 131"/>
            <p:cNvPicPr preferRelativeResize="0"/>
            <p:nvPr/>
          </p:nvPicPr>
          <p:blipFill>
            <a:blip r:embed="rId5">
              <a:alphaModFix/>
            </a:blip>
            <a:stretch>
              <a:fillRect/>
            </a:stretch>
          </p:blipFill>
          <p:spPr>
            <a:xfrm flipH="1">
              <a:off x="4289685" y="1072826"/>
              <a:ext cx="1021848" cy="1597723"/>
            </a:xfrm>
            <a:prstGeom prst="rect">
              <a:avLst/>
            </a:prstGeom>
            <a:noFill/>
            <a:ln>
              <a:noFill/>
            </a:ln>
          </p:spPr>
        </p:pic>
      </p:grpSp>
      <p:sp>
        <p:nvSpPr>
          <p:cNvPr id="132" name="Shape 132"/>
          <p:cNvSpPr txBox="1"/>
          <p:nvPr/>
        </p:nvSpPr>
        <p:spPr>
          <a:xfrm rot="-216567">
            <a:off x="3260906" y="1862810"/>
            <a:ext cx="3755048" cy="2710779"/>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2400">
                <a:solidFill>
                  <a:schemeClr val="dk1"/>
                </a:solidFill>
                <a:latin typeface="Architects Daughter"/>
                <a:ea typeface="Architects Daughter"/>
                <a:cs typeface="Architects Daughter"/>
                <a:sym typeface="Architects Daughter"/>
              </a:rPr>
              <a:t>One of the most effective ways to commit grammar rules to memory is a short quiz after every lecture.</a:t>
            </a:r>
          </a:p>
        </p:txBody>
      </p:sp>
      <p:sp>
        <p:nvSpPr>
          <p:cNvPr id="133" name="Shape 133"/>
          <p:cNvSpPr txBox="1"/>
          <p:nvPr>
            <p:ph type="title"/>
          </p:nvPr>
        </p:nvSpPr>
        <p:spPr>
          <a:xfrm>
            <a:off x="311700" y="258425"/>
            <a:ext cx="8520600" cy="572700"/>
          </a:xfrm>
          <a:prstGeom prst="rect">
            <a:avLst/>
          </a:prstGeom>
        </p:spPr>
        <p:txBody>
          <a:bodyPr anchorCtr="0" anchor="t" bIns="91425" lIns="91425" rIns="91425" tIns="91425">
            <a:noAutofit/>
          </a:bodyPr>
          <a:lstStyle/>
          <a:p>
            <a:pPr lvl="0" rtl="0">
              <a:spcBef>
                <a:spcPts val="0"/>
              </a:spcBef>
              <a:buNone/>
            </a:pPr>
            <a:r>
              <a:rPr b="1" lang="en" sz="3600">
                <a:latin typeface="Economica"/>
                <a:ea typeface="Economica"/>
                <a:cs typeface="Economica"/>
                <a:sym typeface="Economica"/>
              </a:rPr>
              <a:t>Agree to Disagree: Activity Time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0" y="-24725"/>
            <a:ext cx="9144000" cy="5143499"/>
          </a:xfrm>
          <a:prstGeom prst="rect">
            <a:avLst/>
          </a:prstGeom>
          <a:noFill/>
          <a:ln>
            <a:noFill/>
          </a:ln>
        </p:spPr>
      </p:pic>
      <p:grpSp>
        <p:nvGrpSpPr>
          <p:cNvPr id="139" name="Shape 139"/>
          <p:cNvGrpSpPr/>
          <p:nvPr/>
        </p:nvGrpSpPr>
        <p:grpSpPr>
          <a:xfrm>
            <a:off x="2939951" y="1072826"/>
            <a:ext cx="4641948" cy="4051623"/>
            <a:chOff x="2939951" y="1072826"/>
            <a:chExt cx="4641948" cy="4051623"/>
          </a:xfrm>
        </p:grpSpPr>
        <p:pic>
          <p:nvPicPr>
            <p:cNvPr id="140" name="Shape 140"/>
            <p:cNvPicPr preferRelativeResize="0"/>
            <p:nvPr/>
          </p:nvPicPr>
          <p:blipFill>
            <a:blip r:embed="rId4">
              <a:alphaModFix/>
            </a:blip>
            <a:stretch>
              <a:fillRect/>
            </a:stretch>
          </p:blipFill>
          <p:spPr>
            <a:xfrm>
              <a:off x="2939951" y="1225224"/>
              <a:ext cx="4641948" cy="3899224"/>
            </a:xfrm>
            <a:prstGeom prst="rect">
              <a:avLst/>
            </a:prstGeom>
            <a:noFill/>
            <a:ln>
              <a:noFill/>
            </a:ln>
          </p:spPr>
        </p:pic>
        <p:pic>
          <p:nvPicPr>
            <p:cNvPr id="141" name="Shape 141"/>
            <p:cNvPicPr preferRelativeResize="0"/>
            <p:nvPr/>
          </p:nvPicPr>
          <p:blipFill>
            <a:blip r:embed="rId5">
              <a:alphaModFix/>
            </a:blip>
            <a:stretch>
              <a:fillRect/>
            </a:stretch>
          </p:blipFill>
          <p:spPr>
            <a:xfrm flipH="1">
              <a:off x="4289685" y="1072826"/>
              <a:ext cx="1021848" cy="1597723"/>
            </a:xfrm>
            <a:prstGeom prst="rect">
              <a:avLst/>
            </a:prstGeom>
            <a:noFill/>
            <a:ln>
              <a:noFill/>
            </a:ln>
          </p:spPr>
        </p:pic>
      </p:grpSp>
      <p:sp>
        <p:nvSpPr>
          <p:cNvPr id="142" name="Shape 142"/>
          <p:cNvSpPr txBox="1"/>
          <p:nvPr/>
        </p:nvSpPr>
        <p:spPr>
          <a:xfrm rot="-288715">
            <a:off x="3260917" y="1786563"/>
            <a:ext cx="3755135" cy="2710754"/>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2400">
                <a:solidFill>
                  <a:schemeClr val="dk1"/>
                </a:solidFill>
                <a:latin typeface="Architects Daughter"/>
                <a:ea typeface="Architects Daughter"/>
                <a:cs typeface="Architects Daughter"/>
                <a:sym typeface="Architects Daughter"/>
              </a:rPr>
              <a:t>If a writer’s personal style isn’t working for me as a reader, I should communicate that with the writer and ask them to change it. </a:t>
            </a:r>
          </a:p>
          <a:p>
            <a:pPr lvl="0" rtl="0">
              <a:spcBef>
                <a:spcPts val="0"/>
              </a:spcBef>
              <a:buNone/>
            </a:pPr>
            <a:r>
              <a:t/>
            </a:r>
            <a:endParaRPr b="1">
              <a:latin typeface="Architects Daughter"/>
              <a:ea typeface="Architects Daughter"/>
              <a:cs typeface="Architects Daughter"/>
              <a:sym typeface="Architects Daughter"/>
            </a:endParaRPr>
          </a:p>
        </p:txBody>
      </p:sp>
      <p:sp>
        <p:nvSpPr>
          <p:cNvPr id="143" name="Shape 143"/>
          <p:cNvSpPr txBox="1"/>
          <p:nvPr>
            <p:ph type="title"/>
          </p:nvPr>
        </p:nvSpPr>
        <p:spPr>
          <a:xfrm>
            <a:off x="311700" y="258425"/>
            <a:ext cx="8520600" cy="572700"/>
          </a:xfrm>
          <a:prstGeom prst="rect">
            <a:avLst/>
          </a:prstGeom>
        </p:spPr>
        <p:txBody>
          <a:bodyPr anchorCtr="0" anchor="t" bIns="91425" lIns="91425" rIns="91425" tIns="91425">
            <a:noAutofit/>
          </a:bodyPr>
          <a:lstStyle/>
          <a:p>
            <a:pPr lvl="0" rtl="0">
              <a:spcBef>
                <a:spcPts val="0"/>
              </a:spcBef>
              <a:buNone/>
            </a:pPr>
            <a:r>
              <a:rPr b="1" lang="en" sz="3600">
                <a:latin typeface="Economica"/>
                <a:ea typeface="Economica"/>
                <a:cs typeface="Economica"/>
                <a:sym typeface="Economica"/>
              </a:rPr>
              <a:t>Agree to Disagree: Activity Time</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